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257" r:id="rId3"/>
    <p:sldId id="345" r:id="rId4"/>
    <p:sldId id="346" r:id="rId5"/>
    <p:sldId id="347" r:id="rId6"/>
    <p:sldId id="349" r:id="rId7"/>
    <p:sldId id="350" r:id="rId8"/>
    <p:sldId id="351" r:id="rId9"/>
    <p:sldId id="352" r:id="rId10"/>
    <p:sldId id="353" r:id="rId11"/>
    <p:sldId id="354" r:id="rId1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A6"/>
    <a:srgbClr val="F6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4" autoAdjust="0"/>
    <p:restoredTop sz="94660"/>
  </p:normalViewPr>
  <p:slideViewPr>
    <p:cSldViewPr snapToGrid="0">
      <p:cViewPr varScale="1">
        <p:scale>
          <a:sx n="71" d="100"/>
          <a:sy n="71" d="100"/>
        </p:scale>
        <p:origin x="7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3408"/>
          </a:xfrm>
          <a:prstGeom prst="rect">
            <a:avLst/>
          </a:prstGeom>
        </p:spPr>
        <p:txBody>
          <a:bodyPr vert="horz" lIns="93159" tIns="46581" rIns="93159" bIns="46581" rtlCol="0"/>
          <a:lstStyle>
            <a:lvl1pPr algn="l">
              <a:defRPr sz="1200"/>
            </a:lvl1pPr>
          </a:lstStyle>
          <a:p>
            <a:endParaRPr lang="en-US" dirty="0"/>
          </a:p>
        </p:txBody>
      </p:sp>
      <p:sp>
        <p:nvSpPr>
          <p:cNvPr id="3" name="Date Placeholder 2"/>
          <p:cNvSpPr>
            <a:spLocks noGrp="1"/>
          </p:cNvSpPr>
          <p:nvPr>
            <p:ph type="dt" idx="1"/>
          </p:nvPr>
        </p:nvSpPr>
        <p:spPr>
          <a:xfrm>
            <a:off x="3970939" y="2"/>
            <a:ext cx="3037840" cy="463408"/>
          </a:xfrm>
          <a:prstGeom prst="rect">
            <a:avLst/>
          </a:prstGeom>
        </p:spPr>
        <p:txBody>
          <a:bodyPr vert="horz" lIns="93159" tIns="46581" rIns="93159" bIns="46581" rtlCol="0"/>
          <a:lstStyle>
            <a:lvl1pPr algn="r">
              <a:defRPr sz="1200"/>
            </a:lvl1pPr>
          </a:lstStyle>
          <a:p>
            <a:fld id="{F6D6A3D0-C8C7-486D-9F12-0DA0432BE675}" type="datetimeFigureOut">
              <a:rPr lang="en-US" smtClean="0"/>
              <a:t>9/17/2018</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3159" tIns="46581" rIns="93159" bIns="46581" rtlCol="0" anchor="ctr"/>
          <a:lstStyle/>
          <a:p>
            <a:endParaRPr lang="en-US" dirty="0"/>
          </a:p>
        </p:txBody>
      </p:sp>
      <p:sp>
        <p:nvSpPr>
          <p:cNvPr id="5" name="Notes Placeholder 4"/>
          <p:cNvSpPr>
            <a:spLocks noGrp="1"/>
          </p:cNvSpPr>
          <p:nvPr>
            <p:ph type="body" sz="quarter" idx="3"/>
          </p:nvPr>
        </p:nvSpPr>
        <p:spPr>
          <a:xfrm>
            <a:off x="701041" y="4444861"/>
            <a:ext cx="5608320" cy="3636705"/>
          </a:xfrm>
          <a:prstGeom prst="rect">
            <a:avLst/>
          </a:prstGeom>
        </p:spPr>
        <p:txBody>
          <a:bodyPr vert="horz" lIns="93159" tIns="46581" rIns="93159"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3159" tIns="46581" rIns="93159"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69"/>
            <a:ext cx="3037840" cy="463407"/>
          </a:xfrm>
          <a:prstGeom prst="rect">
            <a:avLst/>
          </a:prstGeom>
        </p:spPr>
        <p:txBody>
          <a:bodyPr vert="horz" lIns="93159" tIns="46581" rIns="93159" bIns="46581" rtlCol="0" anchor="b"/>
          <a:lstStyle>
            <a:lvl1pPr algn="r">
              <a:defRPr sz="1200"/>
            </a:lvl1pPr>
          </a:lstStyle>
          <a:p>
            <a:fld id="{4C4A2886-B06C-4804-B68B-F2262480BF0D}" type="slidenum">
              <a:rPr lang="en-US" smtClean="0"/>
              <a:t>‹#›</a:t>
            </a:fld>
            <a:endParaRPr lang="en-US" dirty="0"/>
          </a:p>
        </p:txBody>
      </p:sp>
    </p:spTree>
    <p:extLst>
      <p:ext uri="{BB962C8B-B14F-4D97-AF65-F5344CB8AC3E}">
        <p14:creationId xmlns:p14="http://schemas.microsoft.com/office/powerpoint/2010/main" val="311058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2886-B06C-4804-B68B-F2262480BF0D}" type="slidenum">
              <a:rPr lang="en-US" smtClean="0"/>
              <a:t>1</a:t>
            </a:fld>
            <a:endParaRPr lang="en-US" dirty="0"/>
          </a:p>
        </p:txBody>
      </p:sp>
    </p:spTree>
    <p:extLst>
      <p:ext uri="{BB962C8B-B14F-4D97-AF65-F5344CB8AC3E}">
        <p14:creationId xmlns:p14="http://schemas.microsoft.com/office/powerpoint/2010/main" val="242588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2886-B06C-4804-B68B-F2262480BF0D}" type="slidenum">
              <a:rPr lang="en-US" smtClean="0"/>
              <a:t>2</a:t>
            </a:fld>
            <a:endParaRPr lang="en-US" dirty="0"/>
          </a:p>
        </p:txBody>
      </p:sp>
    </p:spTree>
    <p:extLst>
      <p:ext uri="{BB962C8B-B14F-4D97-AF65-F5344CB8AC3E}">
        <p14:creationId xmlns:p14="http://schemas.microsoft.com/office/powerpoint/2010/main" val="339132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2886-B06C-4804-B68B-F2262480BF0D}" type="slidenum">
              <a:rPr lang="en-US" smtClean="0"/>
              <a:t>6</a:t>
            </a:fld>
            <a:endParaRPr lang="en-US" dirty="0"/>
          </a:p>
        </p:txBody>
      </p:sp>
    </p:spTree>
    <p:extLst>
      <p:ext uri="{BB962C8B-B14F-4D97-AF65-F5344CB8AC3E}">
        <p14:creationId xmlns:p14="http://schemas.microsoft.com/office/powerpoint/2010/main" val="481065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2886-B06C-4804-B68B-F2262480BF0D}" type="slidenum">
              <a:rPr lang="en-US" smtClean="0"/>
              <a:t>7</a:t>
            </a:fld>
            <a:endParaRPr lang="en-US" dirty="0"/>
          </a:p>
        </p:txBody>
      </p:sp>
    </p:spTree>
    <p:extLst>
      <p:ext uri="{BB962C8B-B14F-4D97-AF65-F5344CB8AC3E}">
        <p14:creationId xmlns:p14="http://schemas.microsoft.com/office/powerpoint/2010/main" val="65960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F0930-E8CE-4001-A91B-295FAD229DBE}" type="slidenum">
              <a:rPr lang="en-US" smtClean="0"/>
              <a:t>‹#›</a:t>
            </a:fld>
            <a:endParaRPr lang="en-US" dirty="0"/>
          </a:p>
        </p:txBody>
      </p:sp>
      <p:sp>
        <p:nvSpPr>
          <p:cNvPr id="10" name="Rectangle 9"/>
          <p:cNvSpPr/>
          <p:nvPr userDrawn="1"/>
        </p:nvSpPr>
        <p:spPr>
          <a:xfrm>
            <a:off x="0" y="1052003"/>
            <a:ext cx="12192000" cy="95567"/>
          </a:xfrm>
          <a:prstGeom prst="rect">
            <a:avLst/>
          </a:prstGeom>
          <a:solidFill>
            <a:srgbClr val="F6A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2872988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409757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408873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468"/>
          </a:xfrm>
        </p:spPr>
        <p:txBody>
          <a:bodyPr>
            <a:normAutofit/>
          </a:bodyPr>
          <a:lstStyle>
            <a:lvl1pPr>
              <a:defRPr sz="3600">
                <a:solidFill>
                  <a:srgbClr val="003DA6"/>
                </a:solidFill>
                <a:latin typeface="+mn-lt"/>
                <a:ea typeface="DejaVu Sans Condensed" panose="020B0606030804020204" pitchFamily="34"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838200" y="1547001"/>
            <a:ext cx="10515600" cy="4351338"/>
          </a:xfrm>
        </p:spPr>
        <p:txBody>
          <a:bodyPr>
            <a:normAutofit/>
          </a:bodyPr>
          <a:lstStyle>
            <a:lvl1pPr>
              <a:defRPr sz="2000">
                <a:latin typeface="+mn-lt"/>
                <a:ea typeface="DejaVu Sans Condensed" panose="020B0606030804020204" pitchFamily="34" charset="0"/>
                <a:cs typeface="Times New Roman" panose="02020603050405020304" pitchFamily="18" charset="0"/>
              </a:defRPr>
            </a:lvl1pPr>
            <a:lvl2pPr>
              <a:defRPr sz="1800">
                <a:solidFill>
                  <a:srgbClr val="003DA6"/>
                </a:solidFill>
                <a:latin typeface="+mn-lt"/>
                <a:ea typeface="DejaVu Sans Condensed" panose="020B0606030804020204" pitchFamily="34" charset="0"/>
                <a:cs typeface="Times New Roman" panose="02020603050405020304" pitchFamily="18" charset="0"/>
              </a:defRPr>
            </a:lvl2pPr>
            <a:lvl3pPr>
              <a:defRPr sz="1600">
                <a:latin typeface="+mn-lt"/>
                <a:ea typeface="DejaVu Sans Condensed" panose="020B0606030804020204" pitchFamily="34" charset="0"/>
                <a:cs typeface="Times New Roman" panose="02020603050405020304" pitchFamily="18" charset="0"/>
              </a:defRPr>
            </a:lvl3pPr>
            <a:lvl4pPr>
              <a:defRPr sz="1400">
                <a:solidFill>
                  <a:srgbClr val="003DA6"/>
                </a:solidFill>
                <a:latin typeface="+mn-lt"/>
                <a:ea typeface="DejaVu Sans Condensed" panose="020B0606030804020204" pitchFamily="34" charset="0"/>
                <a:cs typeface="Times New Roman" panose="02020603050405020304" pitchFamily="18" charset="0"/>
              </a:defRPr>
            </a:lvl4pPr>
            <a:lvl5pPr>
              <a:defRPr sz="1400">
                <a:latin typeface="+mn-lt"/>
                <a:ea typeface="DejaVu Sans Condensed" panose="020B0606030804020204" pitchFamily="34"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1052003"/>
            <a:ext cx="12192000" cy="95567"/>
          </a:xfrm>
          <a:prstGeom prst="rect">
            <a:avLst/>
          </a:prstGeom>
          <a:solidFill>
            <a:srgbClr val="F6A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ectangle 8"/>
          <p:cNvSpPr/>
          <p:nvPr userDrawn="1"/>
        </p:nvSpPr>
        <p:spPr>
          <a:xfrm>
            <a:off x="0" y="6297771"/>
            <a:ext cx="12192000" cy="95567"/>
          </a:xfrm>
          <a:prstGeom prst="rect">
            <a:avLst/>
          </a:prstGeom>
          <a:solidFill>
            <a:srgbClr val="F6A7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Text Box 11"/>
          <p:cNvSpPr txBox="1"/>
          <p:nvPr userDrawn="1"/>
        </p:nvSpPr>
        <p:spPr>
          <a:xfrm>
            <a:off x="4505899" y="6359018"/>
            <a:ext cx="6961753" cy="5207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indent="0" algn="r" defTabSz="914400" rtl="0" eaLnBrk="1" fontAlgn="auto" latinLnBrk="0" hangingPunct="1">
              <a:lnSpc>
                <a:spcPct val="100000"/>
              </a:lnSpc>
              <a:spcBef>
                <a:spcPts val="0"/>
              </a:spcBef>
              <a:spcAft>
                <a:spcPts val="800"/>
              </a:spcAft>
              <a:buClrTx/>
              <a:buSzTx/>
              <a:buFontTx/>
              <a:buNone/>
              <a:tabLst/>
              <a:defRPr/>
            </a:pPr>
            <a:r>
              <a:rPr lang="en-US" sz="1200" dirty="0">
                <a:solidFill>
                  <a:srgbClr val="003DA6"/>
                </a:solidFill>
                <a:effectLst/>
                <a:latin typeface="+mn-lt"/>
                <a:ea typeface="Calibri" panose="020F0502020204030204" pitchFamily="34" charset="0"/>
                <a:cs typeface="Times New Roman" panose="02020603050405020304" pitchFamily="18" charset="0"/>
              </a:rPr>
              <a:t>MUNICIPAL LAND USE LAW NEW DEVELOPER GUARANTEE REQUIREMENTS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r="55600"/>
          <a:stretch/>
        </p:blipFill>
        <p:spPr>
          <a:xfrm>
            <a:off x="838200" y="6424137"/>
            <a:ext cx="632214" cy="374904"/>
          </a:xfrm>
          <a:prstGeom prst="rect">
            <a:avLst/>
          </a:prstGeom>
        </p:spPr>
      </p:pic>
    </p:spTree>
    <p:extLst>
      <p:ext uri="{BB962C8B-B14F-4D97-AF65-F5344CB8AC3E}">
        <p14:creationId xmlns:p14="http://schemas.microsoft.com/office/powerpoint/2010/main" val="13633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640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214364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279560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418781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422895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228635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D4B1FC-4622-4A8F-ADFB-D9C2CA5990C0}" type="datetimeFigureOut">
              <a:rPr lang="en-US" smtClean="0"/>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F0930-E8CE-4001-A91B-295FAD229DBE}" type="slidenum">
              <a:rPr lang="en-US" smtClean="0"/>
              <a:t>‹#›</a:t>
            </a:fld>
            <a:endParaRPr lang="en-US" dirty="0"/>
          </a:p>
        </p:txBody>
      </p:sp>
    </p:spTree>
    <p:extLst>
      <p:ext uri="{BB962C8B-B14F-4D97-AF65-F5344CB8AC3E}">
        <p14:creationId xmlns:p14="http://schemas.microsoft.com/office/powerpoint/2010/main" val="187737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4B1FC-4622-4A8F-ADFB-D9C2CA5990C0}" type="datetimeFigureOut">
              <a:rPr lang="en-US" smtClean="0"/>
              <a:t>9/17/2018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F0930-E8CE-4001-A91B-295FAD229DBE}" type="slidenum">
              <a:rPr lang="en-US" smtClean="0"/>
              <a:t>‹#›</a:t>
            </a:fld>
            <a:endParaRPr lang="en-US" dirty="0"/>
          </a:p>
        </p:txBody>
      </p:sp>
    </p:spTree>
    <p:extLst>
      <p:ext uri="{BB962C8B-B14F-4D97-AF65-F5344CB8AC3E}">
        <p14:creationId xmlns:p14="http://schemas.microsoft.com/office/powerpoint/2010/main" val="510949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825" y="1132605"/>
            <a:ext cx="12192000" cy="680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6243"/>
          <a:stretch/>
        </p:blipFill>
        <p:spPr>
          <a:xfrm>
            <a:off x="4454943" y="564863"/>
            <a:ext cx="7751039" cy="578387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612" y="5424854"/>
            <a:ext cx="3069661" cy="808214"/>
          </a:xfrm>
          <a:prstGeom prst="rect">
            <a:avLst/>
          </a:prstGeom>
        </p:spPr>
      </p:pic>
      <p:sp>
        <p:nvSpPr>
          <p:cNvPr id="23" name="Text Box 11"/>
          <p:cNvSpPr txBox="1"/>
          <p:nvPr/>
        </p:nvSpPr>
        <p:spPr>
          <a:xfrm>
            <a:off x="-761006" y="2470501"/>
            <a:ext cx="4947920" cy="5803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en-US" sz="2400" b="1" dirty="0"/>
              <a:t>Municipal Land Use Law</a:t>
            </a:r>
          </a:p>
          <a:p>
            <a:pPr algn="r"/>
            <a:r>
              <a:rPr lang="en-US" sz="2000" b="1" dirty="0">
                <a:solidFill>
                  <a:srgbClr val="003DA6"/>
                </a:solidFill>
              </a:rPr>
              <a:t>C.40:55D-53 - NEW DEVELOPER </a:t>
            </a:r>
          </a:p>
          <a:p>
            <a:pPr algn="r"/>
            <a:r>
              <a:rPr lang="en-US" sz="2000" b="1" dirty="0">
                <a:solidFill>
                  <a:srgbClr val="003DA6"/>
                </a:solidFill>
              </a:rPr>
              <a:t>GUARANTEE REQUIREMENTS</a:t>
            </a:r>
          </a:p>
          <a:p>
            <a:pPr algn="r"/>
            <a:r>
              <a:rPr lang="en-US" sz="1600" b="1" dirty="0">
                <a:solidFill>
                  <a:srgbClr val="F6A600"/>
                </a:solidFill>
              </a:rPr>
              <a:t>September 2018</a:t>
            </a:r>
            <a:endParaRPr lang="en-US" sz="1600" dirty="0">
              <a:solidFill>
                <a:srgbClr val="F6A600"/>
              </a:solidFill>
            </a:endParaRPr>
          </a:p>
        </p:txBody>
      </p:sp>
      <p:sp>
        <p:nvSpPr>
          <p:cNvPr id="32" name="Rectangle 31"/>
          <p:cNvSpPr/>
          <p:nvPr/>
        </p:nvSpPr>
        <p:spPr>
          <a:xfrm>
            <a:off x="4455355" y="125570"/>
            <a:ext cx="7745037" cy="290431"/>
          </a:xfrm>
          <a:prstGeom prst="rect">
            <a:avLst/>
          </a:prstGeom>
          <a:solidFill>
            <a:srgbClr val="003DA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34" name="Straight Connector 33"/>
          <p:cNvCxnSpPr/>
          <p:nvPr/>
        </p:nvCxnSpPr>
        <p:spPr>
          <a:xfrm flipV="1">
            <a:off x="4454943" y="136327"/>
            <a:ext cx="2388465" cy="1559724"/>
          </a:xfrm>
          <a:prstGeom prst="line">
            <a:avLst/>
          </a:prstGeom>
          <a:ln w="28575">
            <a:solidFill>
              <a:srgbClr val="F6A600">
                <a:alpha val="69804"/>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454943" y="125571"/>
            <a:ext cx="1850616" cy="1198352"/>
          </a:xfrm>
          <a:prstGeom prst="line">
            <a:avLst/>
          </a:prstGeom>
          <a:ln w="28575">
            <a:solidFill>
              <a:srgbClr val="F6A600">
                <a:alpha val="69804"/>
              </a:srgbClr>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454943" y="6439765"/>
            <a:ext cx="7885290" cy="290431"/>
          </a:xfrm>
          <a:prstGeom prst="rect">
            <a:avLst/>
          </a:prstGeom>
          <a:solidFill>
            <a:srgbClr val="003DA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37" name="Straight Connector 36"/>
          <p:cNvCxnSpPr/>
          <p:nvPr/>
        </p:nvCxnSpPr>
        <p:spPr>
          <a:xfrm flipV="1">
            <a:off x="10350189" y="5159715"/>
            <a:ext cx="2441838" cy="1565581"/>
          </a:xfrm>
          <a:prstGeom prst="line">
            <a:avLst/>
          </a:prstGeom>
          <a:ln w="28575">
            <a:solidFill>
              <a:srgbClr val="F6A600">
                <a:alpha val="69804"/>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9758554" y="5159715"/>
            <a:ext cx="2441838" cy="1565581"/>
          </a:xfrm>
          <a:prstGeom prst="line">
            <a:avLst/>
          </a:prstGeom>
          <a:ln w="28575">
            <a:solidFill>
              <a:srgbClr val="F6A600">
                <a:alpha val="69804"/>
              </a:srgbClr>
            </a:solidFill>
          </a:ln>
        </p:spPr>
        <p:style>
          <a:lnRef idx="1">
            <a:schemeClr val="accent1"/>
          </a:lnRef>
          <a:fillRef idx="0">
            <a:schemeClr val="accent1"/>
          </a:fillRef>
          <a:effectRef idx="0">
            <a:schemeClr val="accent1"/>
          </a:effectRef>
          <a:fontRef idx="minor">
            <a:schemeClr val="tx1"/>
          </a:fontRef>
        </p:style>
      </p:cxnSp>
      <p:sp>
        <p:nvSpPr>
          <p:cNvPr id="14" name="Text Box 10"/>
          <p:cNvSpPr txBox="1"/>
          <p:nvPr/>
        </p:nvSpPr>
        <p:spPr>
          <a:xfrm>
            <a:off x="783618" y="6290903"/>
            <a:ext cx="3933825" cy="6762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900" b="1" dirty="0">
                <a:effectLst/>
                <a:ea typeface="Calibri" panose="020F0502020204030204" pitchFamily="34" charset="0"/>
                <a:cs typeface="Times New Roman" panose="02020603050405020304" pitchFamily="18" charset="0"/>
              </a:rPr>
              <a:t>232 Kings Highway East</a:t>
            </a:r>
            <a:endParaRPr lang="en-US" sz="1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rgbClr val="003DA6"/>
                </a:solidFill>
                <a:effectLst/>
                <a:ea typeface="Calibri" panose="020F0502020204030204" pitchFamily="34" charset="0"/>
                <a:cs typeface="Times New Roman" panose="02020603050405020304" pitchFamily="18" charset="0"/>
              </a:rPr>
              <a:t>Haddonfield, NEW JERSEY </a:t>
            </a:r>
            <a:r>
              <a:rPr lang="en-US" sz="1400" dirty="0">
                <a:solidFill>
                  <a:srgbClr val="003DA6"/>
                </a:solidFill>
                <a:ea typeface="Calibri" panose="020F0502020204030204" pitchFamily="34" charset="0"/>
                <a:cs typeface="Times New Roman" panose="02020603050405020304" pitchFamily="18" charset="0"/>
              </a:rPr>
              <a:t>08033</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54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231471"/>
            <a:ext cx="10515600" cy="3666867"/>
          </a:xfrm>
        </p:spPr>
        <p:txBody>
          <a:bodyPr/>
          <a:lstStyle/>
          <a:p>
            <a:r>
              <a:rPr lang="en-US" altLang="en-US" dirty="0"/>
              <a:t>C.40:55D-53</a:t>
            </a:r>
          </a:p>
          <a:p>
            <a:pPr lvl="1"/>
            <a:r>
              <a:rPr lang="en-US" dirty="0"/>
              <a:t>If the municipality determines that the amount in escrow for the payment of inspection fees, as calculated pursuant to subparagraphs (a) and (b) of paragraph (1) of this subsection,   is  insufficient  to   cover  the   cost   of   additional   required   inspections,   the municipality may require the developer to deposit additional funds in escrow </a:t>
            </a:r>
            <a:r>
              <a:rPr lang="en-US" dirty="0">
                <a:solidFill>
                  <a:srgbClr val="C00000"/>
                </a:solidFill>
              </a:rPr>
              <a:t>provided that the municipality delivers to the developer a written inspection escrow deposit request, signed by the municipal engineer</a:t>
            </a:r>
            <a:r>
              <a:rPr lang="en-US" dirty="0"/>
              <a:t>, which: informs the developer of the need for additional inspections, details the items or undertakings that require inspection, estimates the time required for those inspections, and estimates the cost of performing those inspections.</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8374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181137"/>
            <a:ext cx="10515600" cy="3717201"/>
          </a:xfrm>
        </p:spPr>
        <p:txBody>
          <a:bodyPr/>
          <a:lstStyle/>
          <a:p>
            <a:r>
              <a:rPr lang="en-US" dirty="0"/>
              <a:t>Questions?</a:t>
            </a:r>
          </a:p>
          <a:p>
            <a:pPr lvl="1"/>
            <a:r>
              <a:rPr lang="en-US" dirty="0"/>
              <a:t>Contact John Cantwell, PE, PP, CME, Senior Associate</a:t>
            </a:r>
          </a:p>
          <a:p>
            <a:pPr lvl="2"/>
            <a:r>
              <a:rPr lang="en-US" dirty="0"/>
              <a:t>856-216-1890</a:t>
            </a:r>
          </a:p>
          <a:p>
            <a:pPr lvl="2"/>
            <a:r>
              <a:rPr lang="en-US" dirty="0"/>
              <a:t>John.Cantwell@rve.com</a:t>
            </a:r>
          </a:p>
        </p:txBody>
      </p:sp>
    </p:spTree>
    <p:extLst>
      <p:ext uri="{BB962C8B-B14F-4D97-AF65-F5344CB8AC3E}">
        <p14:creationId xmlns:p14="http://schemas.microsoft.com/office/powerpoint/2010/main" val="16258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458"/>
            <a:ext cx="10515600" cy="740468"/>
          </a:xfrm>
        </p:spPr>
        <p:txBody>
          <a:bodyPr>
            <a:normAutofit/>
          </a:bodyPr>
          <a:lstStyle/>
          <a:p>
            <a:endParaRPr lang="en-US" dirty="0">
              <a:solidFill>
                <a:srgbClr val="F6A600"/>
              </a:solidFill>
            </a:endParaRPr>
          </a:p>
        </p:txBody>
      </p:sp>
      <p:sp>
        <p:nvSpPr>
          <p:cNvPr id="3" name="Content Placeholder 2"/>
          <p:cNvSpPr>
            <a:spLocks noGrp="1"/>
          </p:cNvSpPr>
          <p:nvPr>
            <p:ph idx="1"/>
          </p:nvPr>
        </p:nvSpPr>
        <p:spPr>
          <a:xfrm>
            <a:off x="838199" y="2172749"/>
            <a:ext cx="10075878" cy="3725590"/>
          </a:xfrm>
        </p:spPr>
        <p:txBody>
          <a:bodyPr>
            <a:normAutofit/>
          </a:bodyPr>
          <a:lstStyle/>
          <a:p>
            <a:r>
              <a:rPr lang="en-US" altLang="en-US" sz="2400" dirty="0"/>
              <a:t>C.40:55D-53</a:t>
            </a:r>
          </a:p>
          <a:p>
            <a:pPr lvl="1"/>
            <a:r>
              <a:rPr lang="en-US" altLang="en-US" dirty="0"/>
              <a:t>(1)(a) </a:t>
            </a:r>
            <a:r>
              <a:rPr lang="en-US" dirty="0"/>
              <a:t>If required by ordinance, the developer </a:t>
            </a:r>
            <a:r>
              <a:rPr lang="en-US" dirty="0">
                <a:solidFill>
                  <a:srgbClr val="FF0000"/>
                </a:solidFill>
              </a:rPr>
              <a:t>shall furnish a performance guarantee in favor </a:t>
            </a:r>
            <a:r>
              <a:rPr lang="en-US" dirty="0"/>
              <a:t>of the municipality in an amount not to exceed 120% of the cost of installation of only those improvements required by an approval or developer’s agreement, ordinance, or regulation </a:t>
            </a:r>
            <a:r>
              <a:rPr lang="en-US" dirty="0">
                <a:solidFill>
                  <a:srgbClr val="FF0000"/>
                </a:solidFill>
              </a:rPr>
              <a:t>to be dedicated to a public entity</a:t>
            </a:r>
            <a:r>
              <a:rPr lang="en-US" dirty="0"/>
              <a:t>, and that have not yet been installed, which cost shall be determined by the municipal engineer, according to the method of calculation set forth in section 15 of P.L.1991, c.256 (C.40:55D-53.4), </a:t>
            </a:r>
            <a:r>
              <a:rPr lang="en-US" dirty="0">
                <a:solidFill>
                  <a:srgbClr val="C00000"/>
                </a:solidFill>
              </a:rPr>
              <a:t>for the following improvements </a:t>
            </a:r>
            <a:r>
              <a:rPr lang="en-US" dirty="0"/>
              <a:t>as shown on the approved plans or plat: streets, pavement, gutters, curbs, sidewalks, street lighting, street trees, surveyor's monuments, as shown on the final map and required by "the map filing law," P.L.1960, c.141 (C.46:23-9.9 et seq.; repealed by section 2 of P.L.2011, c.217) or N.J.S.46:26B-1 through N.J.S.46:26B-8, water mains, sanitary sewers, community septic systems, drainage structures, public improvements of open space, and any grading necessitated by the preceding improvements.</a:t>
            </a:r>
          </a:p>
          <a:p>
            <a:pPr lvl="1"/>
            <a:endParaRPr lang="en-US" altLang="en-US" dirty="0"/>
          </a:p>
        </p:txBody>
      </p:sp>
    </p:spTree>
    <p:extLst>
      <p:ext uri="{BB962C8B-B14F-4D97-AF65-F5344CB8AC3E}">
        <p14:creationId xmlns:p14="http://schemas.microsoft.com/office/powerpoint/2010/main" val="326183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357305"/>
            <a:ext cx="10515600" cy="3541033"/>
          </a:xfrm>
        </p:spPr>
        <p:txBody>
          <a:bodyPr/>
          <a:lstStyle/>
          <a:p>
            <a:r>
              <a:rPr lang="en-US" altLang="en-US" sz="2400" dirty="0"/>
              <a:t>C.40:55D-53</a:t>
            </a:r>
          </a:p>
          <a:p>
            <a:pPr lvl="1"/>
            <a:r>
              <a:rPr lang="en-US" altLang="en-US" dirty="0"/>
              <a:t>(b) </a:t>
            </a:r>
            <a:r>
              <a:rPr lang="en-US" dirty="0"/>
              <a:t>A municipality may also require a performance guarantee to include, within an approved phase or section of a development </a:t>
            </a:r>
            <a:r>
              <a:rPr lang="en-US" dirty="0">
                <a:solidFill>
                  <a:srgbClr val="FF0000"/>
                </a:solidFill>
              </a:rPr>
              <a:t>privately-owned perimeter buffer landscaping</a:t>
            </a:r>
            <a:r>
              <a:rPr lang="en-US" dirty="0"/>
              <a:t>, as required by local ordinance or imposed as a condition of approval.</a:t>
            </a:r>
          </a:p>
        </p:txBody>
      </p:sp>
    </p:spTree>
    <p:extLst>
      <p:ext uri="{BB962C8B-B14F-4D97-AF65-F5344CB8AC3E}">
        <p14:creationId xmlns:p14="http://schemas.microsoft.com/office/powerpoint/2010/main" val="186320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357305"/>
            <a:ext cx="10515600" cy="3541033"/>
          </a:xfrm>
        </p:spPr>
        <p:txBody>
          <a:bodyPr/>
          <a:lstStyle/>
          <a:p>
            <a:r>
              <a:rPr lang="en-US" altLang="en-US" sz="2400" dirty="0"/>
              <a:t>C.40:55D-53</a:t>
            </a:r>
          </a:p>
          <a:p>
            <a:pPr lvl="1"/>
            <a:r>
              <a:rPr lang="en-US" altLang="en-US" dirty="0"/>
              <a:t>(c) </a:t>
            </a:r>
            <a:r>
              <a:rPr lang="en-US" dirty="0"/>
              <a:t>In the event that the developer shall seek a </a:t>
            </a:r>
            <a:r>
              <a:rPr lang="en-US" dirty="0">
                <a:solidFill>
                  <a:srgbClr val="FF0000"/>
                </a:solidFill>
              </a:rPr>
              <a:t>temporary certificate of occupancy </a:t>
            </a:r>
            <a:r>
              <a:rPr lang="en-US" dirty="0"/>
              <a:t>for a development, unit, lot, building, or phase of development, as a condition of the issuance thereof, the developer shall, if required by an ordinance adopted by the municipality, furnish a separate guarantee, referred to herein as a “temporary certificate of occupancy guarantee,” in favor of the municipality in an amount equal to 120% of the cost of installation of </a:t>
            </a:r>
            <a:r>
              <a:rPr lang="en-US" dirty="0">
                <a:solidFill>
                  <a:srgbClr val="FF0000"/>
                </a:solidFill>
              </a:rPr>
              <a:t>only those improvements or items which remain to be completed or installed under the terms of the temporary certificate of occupancy</a:t>
            </a:r>
            <a:r>
              <a:rPr lang="en-US" dirty="0"/>
              <a:t>.</a:t>
            </a:r>
          </a:p>
          <a:p>
            <a:pPr lvl="1"/>
            <a:r>
              <a:rPr lang="en-US" dirty="0"/>
              <a:t>At no time may a municipality hold more than one guarantee or bond of any type with respect to the same line item.</a:t>
            </a:r>
          </a:p>
        </p:txBody>
      </p:sp>
    </p:spTree>
    <p:extLst>
      <p:ext uri="{BB962C8B-B14F-4D97-AF65-F5344CB8AC3E}">
        <p14:creationId xmlns:p14="http://schemas.microsoft.com/office/powerpoint/2010/main" val="278213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744911"/>
            <a:ext cx="10515600" cy="4153428"/>
          </a:xfrm>
        </p:spPr>
        <p:txBody>
          <a:bodyPr/>
          <a:lstStyle/>
          <a:p>
            <a:r>
              <a:rPr lang="en-US" altLang="en-US" sz="2400" dirty="0"/>
              <a:t>C.40:55D-53</a:t>
            </a:r>
          </a:p>
          <a:p>
            <a:pPr lvl="1"/>
            <a:r>
              <a:rPr lang="en-US" altLang="en-US" dirty="0"/>
              <a:t>(d) </a:t>
            </a:r>
            <a:r>
              <a:rPr lang="en-US" dirty="0"/>
              <a:t>A developer shall, if required by an ordinance adopted by the municipality, furnish to the municipality a “</a:t>
            </a:r>
            <a:r>
              <a:rPr lang="en-US" dirty="0">
                <a:solidFill>
                  <a:srgbClr val="FF0000"/>
                </a:solidFill>
              </a:rPr>
              <a:t>safety and stabilization guarantee</a:t>
            </a:r>
            <a:r>
              <a:rPr lang="en-US" dirty="0"/>
              <a:t>,”</a:t>
            </a:r>
          </a:p>
          <a:p>
            <a:pPr lvl="1"/>
            <a:r>
              <a:rPr lang="en-US" dirty="0"/>
              <a:t>solely for the purpose of returning property that has been disturbed </a:t>
            </a:r>
            <a:r>
              <a:rPr lang="en-US" dirty="0">
                <a:solidFill>
                  <a:srgbClr val="C00000"/>
                </a:solidFill>
              </a:rPr>
              <a:t>to a safe and stable condition </a:t>
            </a:r>
            <a:r>
              <a:rPr lang="en-US" dirty="0"/>
              <a:t>or otherwise </a:t>
            </a:r>
            <a:r>
              <a:rPr lang="en-US" dirty="0">
                <a:solidFill>
                  <a:srgbClr val="C00000"/>
                </a:solidFill>
              </a:rPr>
              <a:t>implementing measures to protect the publi</a:t>
            </a:r>
            <a:r>
              <a:rPr lang="en-US" dirty="0"/>
              <a:t>c from access to an unsafe or unstable condition, only in the circumstance that:</a:t>
            </a:r>
          </a:p>
          <a:p>
            <a:pPr lvl="2"/>
            <a:r>
              <a:rPr lang="en-US" dirty="0"/>
              <a:t>(</a:t>
            </a:r>
            <a:r>
              <a:rPr lang="en-US" dirty="0" err="1"/>
              <a:t>i</a:t>
            </a:r>
            <a:r>
              <a:rPr lang="en-US" dirty="0"/>
              <a:t>) site disturbance has commenced and, thereafter, all work on the development has ceased for a period of at least 60 consecutive days</a:t>
            </a:r>
          </a:p>
          <a:p>
            <a:pPr lvl="2"/>
            <a:r>
              <a:rPr lang="en-US" dirty="0"/>
              <a:t>(ii) work has not recommenced within 30 days following the provision of written notice by the municipality to the developer of the municipality’s intent to claim payment under the guarantee. A municipality shall not provide notice of its intent to claim payment under a “safety and stabilization guarantee” until a period of at least 60 days has elapsed during which all work on the development has ceased for reasons other than force majeure</a:t>
            </a:r>
          </a:p>
        </p:txBody>
      </p:sp>
    </p:spTree>
    <p:extLst>
      <p:ext uri="{BB962C8B-B14F-4D97-AF65-F5344CB8AC3E}">
        <p14:creationId xmlns:p14="http://schemas.microsoft.com/office/powerpoint/2010/main" val="133668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458"/>
            <a:ext cx="10515600" cy="740468"/>
          </a:xfrm>
        </p:spPr>
        <p:txBody>
          <a:bodyPr>
            <a:normAutofit/>
          </a:bodyPr>
          <a:lstStyle/>
          <a:p>
            <a:endParaRPr lang="en-US" dirty="0">
              <a:solidFill>
                <a:srgbClr val="F6A600"/>
              </a:solidFill>
            </a:endParaRPr>
          </a:p>
        </p:txBody>
      </p:sp>
      <p:sp>
        <p:nvSpPr>
          <p:cNvPr id="3" name="Content Placeholder 2"/>
          <p:cNvSpPr>
            <a:spLocks noGrp="1"/>
          </p:cNvSpPr>
          <p:nvPr>
            <p:ph idx="1"/>
          </p:nvPr>
        </p:nvSpPr>
        <p:spPr>
          <a:xfrm>
            <a:off x="838199" y="2172749"/>
            <a:ext cx="10075878" cy="3725590"/>
          </a:xfrm>
        </p:spPr>
        <p:txBody>
          <a:bodyPr>
            <a:normAutofit/>
          </a:bodyPr>
          <a:lstStyle/>
          <a:p>
            <a:r>
              <a:rPr lang="en-US" altLang="en-US" sz="2400" dirty="0"/>
              <a:t>C.40:55D-53</a:t>
            </a:r>
          </a:p>
          <a:p>
            <a:pPr lvl="1"/>
            <a:r>
              <a:rPr lang="en-US" altLang="en-US" dirty="0"/>
              <a:t>(2)(a) </a:t>
            </a:r>
            <a:r>
              <a:rPr lang="en-US" dirty="0"/>
              <a:t>If required by ordinance, the developer shall post with the municipality, prior to the release of a performance guarantee; a maintenance guarantee in an amount not to exceed </a:t>
            </a:r>
            <a:r>
              <a:rPr lang="en-US" dirty="0">
                <a:solidFill>
                  <a:srgbClr val="C00000"/>
                </a:solidFill>
              </a:rPr>
              <a:t>15% of the cost of the installation of the improvements which are being released.</a:t>
            </a:r>
          </a:p>
          <a:p>
            <a:pPr lvl="1"/>
            <a:r>
              <a:rPr lang="en-US" altLang="en-US" dirty="0"/>
              <a:t>(2)(b) </a:t>
            </a:r>
            <a:r>
              <a:rPr lang="en-US" dirty="0"/>
              <a:t>If required, </a:t>
            </a:r>
            <a:r>
              <a:rPr lang="en-US" dirty="0">
                <a:solidFill>
                  <a:srgbClr val="002060"/>
                </a:solidFill>
              </a:rPr>
              <a:t>a maintenance guarantee </a:t>
            </a:r>
            <a:r>
              <a:rPr lang="en-US" dirty="0"/>
              <a:t>in an amount not to exceed 15% of the cost of the installation of </a:t>
            </a:r>
            <a:r>
              <a:rPr lang="en-US" dirty="0">
                <a:solidFill>
                  <a:srgbClr val="C00000"/>
                </a:solidFill>
              </a:rPr>
              <a:t>the following private site improvements: stormwater management basins, in- flow and water quality structures within the basins, and the out-flow pipes and structures of the stormwater management system</a:t>
            </a:r>
            <a:r>
              <a:rPr lang="en-US" dirty="0"/>
              <a:t>.</a:t>
            </a:r>
          </a:p>
          <a:p>
            <a:pPr lvl="1"/>
            <a:endParaRPr lang="en-US" altLang="en-US" dirty="0"/>
          </a:p>
        </p:txBody>
      </p:sp>
    </p:spTree>
    <p:extLst>
      <p:ext uri="{BB962C8B-B14F-4D97-AF65-F5344CB8AC3E}">
        <p14:creationId xmlns:p14="http://schemas.microsoft.com/office/powerpoint/2010/main" val="245404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458"/>
            <a:ext cx="10515600" cy="740468"/>
          </a:xfrm>
        </p:spPr>
        <p:txBody>
          <a:bodyPr>
            <a:normAutofit/>
          </a:bodyPr>
          <a:lstStyle/>
          <a:p>
            <a:endParaRPr lang="en-US" dirty="0">
              <a:solidFill>
                <a:srgbClr val="F6A600"/>
              </a:solidFill>
            </a:endParaRPr>
          </a:p>
        </p:txBody>
      </p:sp>
      <p:sp>
        <p:nvSpPr>
          <p:cNvPr id="3" name="Content Placeholder 2"/>
          <p:cNvSpPr>
            <a:spLocks noGrp="1"/>
          </p:cNvSpPr>
          <p:nvPr>
            <p:ph idx="1"/>
          </p:nvPr>
        </p:nvSpPr>
        <p:spPr>
          <a:xfrm>
            <a:off x="838199" y="2172749"/>
            <a:ext cx="10075878" cy="3725590"/>
          </a:xfrm>
        </p:spPr>
        <p:txBody>
          <a:bodyPr>
            <a:normAutofit/>
          </a:bodyPr>
          <a:lstStyle/>
          <a:p>
            <a:r>
              <a:rPr lang="en-US" altLang="en-US" sz="2400" dirty="0"/>
              <a:t>C.40:55D-53</a:t>
            </a:r>
          </a:p>
          <a:p>
            <a:pPr lvl="1"/>
            <a:r>
              <a:rPr lang="en-US" altLang="en-US" dirty="0"/>
              <a:t>(3)(e) </a:t>
            </a:r>
            <a:r>
              <a:rPr lang="en-US" dirty="0"/>
              <a:t>The “safety and stabilization guarantee” shall be reduced by the same percentage as the performance guarantee is being reduced at the time of each performance guarantee reduction. </a:t>
            </a:r>
          </a:p>
          <a:p>
            <a:pPr lvl="1"/>
            <a:endParaRPr lang="en-US" dirty="0"/>
          </a:p>
          <a:p>
            <a:pPr lvl="1"/>
            <a:r>
              <a:rPr lang="en-US" dirty="0"/>
              <a:t>If the sum of the approved bonded improvements would exceed 70 percent of the total amount of the performance guarantee, then the municipality may retain 30 percent of the amount of the total performance guarantee and “safety and stabilization guarantee” to ensure completion and acceptability of bonded improvements, as provided above, except that any amount of the performance guarantee attributable to bonded improvements for which a “temporary certificate of occupancy guarantee” has been posted shall be released from the performance guarantee </a:t>
            </a:r>
            <a:r>
              <a:rPr lang="en-US" dirty="0">
                <a:solidFill>
                  <a:srgbClr val="C00000"/>
                </a:solidFill>
              </a:rPr>
              <a:t>even if such release would reduce the amount held by the municipality below 30 percent.</a:t>
            </a:r>
            <a:endParaRPr lang="en-US" altLang="en-US" dirty="0">
              <a:solidFill>
                <a:srgbClr val="C00000"/>
              </a:solidFill>
            </a:endParaRPr>
          </a:p>
        </p:txBody>
      </p:sp>
    </p:spTree>
    <p:extLst>
      <p:ext uri="{BB962C8B-B14F-4D97-AF65-F5344CB8AC3E}">
        <p14:creationId xmlns:p14="http://schemas.microsoft.com/office/powerpoint/2010/main" val="289410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ltLang="en-US" dirty="0"/>
              <a:t>C.40:55D-53</a:t>
            </a:r>
          </a:p>
          <a:p>
            <a:pPr lvl="1"/>
            <a:r>
              <a:rPr lang="en-US" dirty="0"/>
              <a:t>In the event that the obligor has made a cash deposit with the municipality or approving authority as part of the performance guarantee, then any partial reduction granted in the performance guarantee pursuant to this subsection shall be applied to the cash deposit in the same proportion as the original cash deposit bears to the full amount of the performance guarantee, provided that </a:t>
            </a:r>
            <a:r>
              <a:rPr lang="en-US" dirty="0">
                <a:solidFill>
                  <a:srgbClr val="C00000"/>
                </a:solidFill>
              </a:rPr>
              <a:t>if the developer has furnished a “safety and stabilization guarantee,” the municipality may retain cash equal to the amount of the remaining “safety and stabilization guarantee.”</a:t>
            </a:r>
          </a:p>
        </p:txBody>
      </p:sp>
    </p:spTree>
    <p:extLst>
      <p:ext uri="{BB962C8B-B14F-4D97-AF65-F5344CB8AC3E}">
        <p14:creationId xmlns:p14="http://schemas.microsoft.com/office/powerpoint/2010/main" val="4275042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231471"/>
            <a:ext cx="10515600" cy="3666867"/>
          </a:xfrm>
        </p:spPr>
        <p:txBody>
          <a:bodyPr/>
          <a:lstStyle/>
          <a:p>
            <a:r>
              <a:rPr lang="en-US" altLang="en-US" dirty="0"/>
              <a:t>C.40:55D-53</a:t>
            </a:r>
          </a:p>
          <a:p>
            <a:pPr lvl="1"/>
            <a:r>
              <a:rPr lang="en-US" dirty="0"/>
              <a:t>The municipality may require the developer to post the </a:t>
            </a:r>
            <a:r>
              <a:rPr lang="en-US" dirty="0">
                <a:solidFill>
                  <a:srgbClr val="C00000"/>
                </a:solidFill>
              </a:rPr>
              <a:t>inspection fees </a:t>
            </a:r>
            <a:r>
              <a:rPr lang="en-US" dirty="0"/>
              <a:t>in escrow in an amount:</a:t>
            </a:r>
          </a:p>
          <a:p>
            <a:pPr lvl="2"/>
            <a:r>
              <a:rPr lang="en-US" dirty="0"/>
              <a:t>not to exceed, except for extraordinary circumstances, the greater of $500 or 5% of the cost of bonded improvements that are subject to a performance guarantee under subparagraph (a), subparagraph (b), or both subparagraph (a) and subparagraph (b) of paragraph (1) of subsection a. of this section; and</a:t>
            </a:r>
          </a:p>
          <a:p>
            <a:pPr lvl="2"/>
            <a:r>
              <a:rPr lang="en-US" dirty="0"/>
              <a:t>not to exceed 5% of the cost of private site improvements that are not subject to a performance guarantee under subparagraph (a) of paragraph (1) of subsection a. of  this section, which cost shall be determined pursuant to section 15 of P.L.1991, c.256 (C.40:55D- 53.4).</a:t>
            </a:r>
          </a:p>
          <a:p>
            <a:pPr lvl="1"/>
            <a:endParaRPr lang="en-US" dirty="0"/>
          </a:p>
        </p:txBody>
      </p:sp>
    </p:spTree>
    <p:extLst>
      <p:ext uri="{BB962C8B-B14F-4D97-AF65-F5344CB8AC3E}">
        <p14:creationId xmlns:p14="http://schemas.microsoft.com/office/powerpoint/2010/main" val="2913728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6433</TotalTime>
  <Words>1257</Words>
  <Application>Microsoft Office PowerPoint</Application>
  <PresentationFormat>Widescreen</PresentationFormat>
  <Paragraphs>42</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DejaVu Sans Condensed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Herbert</dc:creator>
  <cp:lastModifiedBy>Lori Lee</cp:lastModifiedBy>
  <cp:revision>347</cp:revision>
  <cp:lastPrinted>2018-04-30T17:43:35Z</cp:lastPrinted>
  <dcterms:created xsi:type="dcterms:W3CDTF">2017-09-29T13:15:27Z</dcterms:created>
  <dcterms:modified xsi:type="dcterms:W3CDTF">2018-09-17T17:37:40Z</dcterms:modified>
</cp:coreProperties>
</file>