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312" r:id="rId3"/>
    <p:sldId id="277" r:id="rId4"/>
    <p:sldId id="313" r:id="rId5"/>
    <p:sldId id="315" r:id="rId6"/>
    <p:sldId id="316" r:id="rId7"/>
    <p:sldId id="319" r:id="rId8"/>
    <p:sldId id="317"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 Seidman Kaltman" initials="LSK" lastIdx="1" clrIdx="0">
    <p:extLst>
      <p:ext uri="{19B8F6BF-5375-455C-9EA6-DF929625EA0E}">
        <p15:presenceInfo xmlns:p15="http://schemas.microsoft.com/office/powerpoint/2012/main" userId="S-1-5-21-1868863841-3136968569-1910818757-2114" providerId="AD"/>
      </p:ext>
    </p:extLst>
  </p:cmAuthor>
  <p:cmAuthor id="2" name="Analia Parker" initials="AP" lastIdx="9" clrIdx="1">
    <p:extLst>
      <p:ext uri="{19B8F6BF-5375-455C-9EA6-DF929625EA0E}">
        <p15:presenceInfo xmlns:p15="http://schemas.microsoft.com/office/powerpoint/2012/main" userId="S-1-5-21-1868863841-3136968569-1910818757-21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48C4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09" autoAdjust="0"/>
    <p:restoredTop sz="94660"/>
  </p:normalViewPr>
  <p:slideViewPr>
    <p:cSldViewPr snapToGrid="0">
      <p:cViewPr varScale="1">
        <p:scale>
          <a:sx n="110" d="100"/>
          <a:sy n="110" d="100"/>
        </p:scale>
        <p:origin x="78"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A258830-0A70-45B8-A5D6-296501B8C02E}" type="datetime1">
              <a:rPr lang="en-US" smtClean="0">
                <a:solidFill>
                  <a:prstClr val="black">
                    <a:tint val="75000"/>
                  </a:prstClr>
                </a:solidFill>
              </a:rPr>
              <a:pPr/>
              <a:t>4/4/2018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41A062-3B6C-437F-B111-FC1FCF68C8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6938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C4D1AC-1BB9-4D18-B17D-B8D98538F9D1}" type="datetime1">
              <a:rPr lang="en-US" smtClean="0">
                <a:solidFill>
                  <a:prstClr val="black">
                    <a:tint val="75000"/>
                  </a:prstClr>
                </a:solidFill>
              </a:rPr>
              <a:pPr/>
              <a:t>4/4/2018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41A062-3B6C-437F-B111-FC1FCF68C8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1511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9D8252-A0FD-48F2-B310-E64BD95C661A}" type="datetime1">
              <a:rPr lang="en-US" smtClean="0">
                <a:solidFill>
                  <a:prstClr val="black">
                    <a:tint val="75000"/>
                  </a:prstClr>
                </a:solidFill>
              </a:rPr>
              <a:pPr/>
              <a:t>4/4/2018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41A062-3B6C-437F-B111-FC1FCF68C8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56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737600" y="6360993"/>
            <a:ext cx="2844800" cy="365125"/>
          </a:xfrm>
        </p:spPr>
        <p:txBody>
          <a:bodyPr/>
          <a:lstStyle/>
          <a:p>
            <a:endParaRPr lang="en-US" dirty="0">
              <a:solidFill>
                <a:prstClr val="black">
                  <a:tint val="75000"/>
                </a:prstClr>
              </a:solidFill>
            </a:endParaRPr>
          </a:p>
        </p:txBody>
      </p:sp>
      <p:sp>
        <p:nvSpPr>
          <p:cNvPr id="7" name="Rectangle 6"/>
          <p:cNvSpPr/>
          <p:nvPr userDrawn="1"/>
        </p:nvSpPr>
        <p:spPr>
          <a:xfrm>
            <a:off x="0" y="1295400"/>
            <a:ext cx="853440" cy="137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userDrawn="1"/>
        </p:nvSpPr>
        <p:spPr>
          <a:xfrm>
            <a:off x="873760" y="1295400"/>
            <a:ext cx="10708640" cy="13716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pic>
        <p:nvPicPr>
          <p:cNvPr id="10" name="Picture 9">
            <a:extLst>
              <a:ext uri="{FF2B5EF4-FFF2-40B4-BE49-F238E27FC236}">
                <a16:creationId xmlns:a16="http://schemas.microsoft.com/office/drawing/2014/main" id="{4B954172-0C75-4533-AC5C-A2513C8309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389" y="6013807"/>
            <a:ext cx="816611" cy="628314"/>
          </a:xfrm>
          <a:prstGeom prst="rect">
            <a:avLst/>
          </a:prstGeom>
        </p:spPr>
      </p:pic>
    </p:spTree>
    <p:extLst>
      <p:ext uri="{BB962C8B-B14F-4D97-AF65-F5344CB8AC3E}">
        <p14:creationId xmlns:p14="http://schemas.microsoft.com/office/powerpoint/2010/main" val="1541886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F8DDA7-1647-49CD-AD4F-CC10E7D87123}" type="datetime1">
              <a:rPr lang="en-US" smtClean="0">
                <a:solidFill>
                  <a:prstClr val="black">
                    <a:tint val="75000"/>
                  </a:prstClr>
                </a:solidFill>
              </a:rPr>
              <a:pPr/>
              <a:t>4/4/2018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41A062-3B6C-437F-B111-FC1FCF68C8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3167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A0C1B8-0E2C-4118-ADF8-453D52EBE2BA}" type="datetime1">
              <a:rPr lang="en-US" smtClean="0">
                <a:solidFill>
                  <a:prstClr val="black">
                    <a:tint val="75000"/>
                  </a:prstClr>
                </a:solidFill>
              </a:rPr>
              <a:pPr/>
              <a:t>4/4/2018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941A062-3B6C-437F-B111-FC1FCF68C83D}" type="slidenum">
              <a:rPr lang="en-US" smtClean="0">
                <a:solidFill>
                  <a:prstClr val="black">
                    <a:tint val="75000"/>
                  </a:prstClr>
                </a:solidFill>
              </a:rPr>
              <a:pPr/>
              <a:t>‹#›</a:t>
            </a:fld>
            <a:endParaRPr lang="en-US">
              <a:solidFill>
                <a:prstClr val="black">
                  <a:tint val="75000"/>
                </a:prstClr>
              </a:solidFill>
            </a:endParaRPr>
          </a:p>
        </p:txBody>
      </p:sp>
      <p:sp>
        <p:nvSpPr>
          <p:cNvPr id="8" name="Rectangle 7"/>
          <p:cNvSpPr/>
          <p:nvPr userDrawn="1"/>
        </p:nvSpPr>
        <p:spPr>
          <a:xfrm>
            <a:off x="0" y="1295400"/>
            <a:ext cx="853440" cy="137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Rectangle 8"/>
          <p:cNvSpPr/>
          <p:nvPr userDrawn="1"/>
        </p:nvSpPr>
        <p:spPr>
          <a:xfrm>
            <a:off x="873760" y="1295400"/>
            <a:ext cx="10708640" cy="13716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247960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538D2D-883E-4AE7-A752-F6661D78E16A}" type="datetime1">
              <a:rPr lang="en-US" smtClean="0">
                <a:solidFill>
                  <a:prstClr val="black">
                    <a:tint val="75000"/>
                  </a:prstClr>
                </a:solidFill>
              </a:rPr>
              <a:pPr/>
              <a:t>4/4/2018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941A062-3B6C-437F-B111-FC1FCF68C8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8361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65131D-E34A-4D99-8C4C-285CEB4E5758}" type="datetime1">
              <a:rPr lang="en-US" smtClean="0">
                <a:solidFill>
                  <a:prstClr val="black">
                    <a:tint val="75000"/>
                  </a:prstClr>
                </a:solidFill>
              </a:rPr>
              <a:pPr/>
              <a:t>4/4/2018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941A062-3B6C-437F-B111-FC1FCF68C8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1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23B3E7-EC24-4351-8755-DEDED714FADE}" type="datetime1">
              <a:rPr lang="en-US" smtClean="0">
                <a:solidFill>
                  <a:prstClr val="black">
                    <a:tint val="75000"/>
                  </a:prstClr>
                </a:solidFill>
              </a:rPr>
              <a:pPr/>
              <a:t>4/4/2018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941A062-3B6C-437F-B111-FC1FCF68C8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652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F57600-AF24-4246-A89B-0DE3BDD8C7D4}" type="datetime1">
              <a:rPr lang="en-US" smtClean="0">
                <a:solidFill>
                  <a:prstClr val="black">
                    <a:tint val="75000"/>
                  </a:prstClr>
                </a:solidFill>
              </a:rPr>
              <a:pPr/>
              <a:t>4/4/2018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941A062-3B6C-437F-B111-FC1FCF68C8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20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B3A6C9-3642-4A5B-8161-9A72948FE4BE}" type="datetime1">
              <a:rPr lang="en-US" smtClean="0">
                <a:solidFill>
                  <a:prstClr val="black">
                    <a:tint val="75000"/>
                  </a:prstClr>
                </a:solidFill>
              </a:rPr>
              <a:pPr/>
              <a:t>4/4/2018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941A062-3B6C-437F-B111-FC1FCF68C8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2799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88CAB-DF5A-44D8-A480-329CC746A057}" type="datetime1">
              <a:rPr lang="en-US" smtClean="0">
                <a:solidFill>
                  <a:prstClr val="black">
                    <a:tint val="75000"/>
                  </a:prstClr>
                </a:solidFill>
              </a:rPr>
              <a:pPr/>
              <a:t>4/4/2018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1A062-3B6C-437F-B111-FC1FCF68C8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8215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dzimmer@njib.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1"/>
            <a:ext cx="12192000" cy="4525963"/>
          </a:xfrm>
        </p:spPr>
        <p:txBody>
          <a:bodyPr>
            <a:normAutofit lnSpcReduction="10000"/>
          </a:bodyPr>
          <a:lstStyle/>
          <a:p>
            <a:pPr marL="0" indent="0" algn="ctr">
              <a:lnSpc>
                <a:spcPct val="150000"/>
              </a:lnSpc>
              <a:buNone/>
            </a:pPr>
            <a:endParaRPr lang="en-US" sz="4400" dirty="0">
              <a:solidFill>
                <a:prstClr val="black"/>
              </a:solidFill>
            </a:endParaRPr>
          </a:p>
          <a:p>
            <a:pPr marL="0" indent="0" algn="ctr">
              <a:lnSpc>
                <a:spcPct val="150000"/>
              </a:lnSpc>
              <a:buNone/>
            </a:pPr>
            <a:r>
              <a:rPr lang="en-US" sz="4400" dirty="0">
                <a:solidFill>
                  <a:srgbClr val="002060"/>
                </a:solidFill>
              </a:rPr>
              <a:t>New Jersey Infrastructure Bank</a:t>
            </a:r>
          </a:p>
          <a:p>
            <a:pPr marL="0" indent="0" algn="ctr">
              <a:lnSpc>
                <a:spcPct val="150000"/>
              </a:lnSpc>
              <a:buNone/>
            </a:pPr>
            <a:r>
              <a:rPr lang="en-US" dirty="0"/>
              <a:t>Innovation Council</a:t>
            </a:r>
          </a:p>
          <a:p>
            <a:pPr marL="0" indent="0" algn="ctr">
              <a:lnSpc>
                <a:spcPct val="150000"/>
              </a:lnSpc>
              <a:buNone/>
            </a:pPr>
            <a:endParaRPr lang="en-US" dirty="0"/>
          </a:p>
          <a:p>
            <a:pPr marL="0" indent="0" algn="ctr">
              <a:lnSpc>
                <a:spcPct val="150000"/>
              </a:lnSpc>
              <a:buNone/>
            </a:pPr>
            <a:r>
              <a:rPr lang="en-US" dirty="0"/>
              <a:t>									</a:t>
            </a:r>
            <a:r>
              <a:rPr lang="en-US" dirty="0">
                <a:solidFill>
                  <a:prstClr val="black"/>
                </a:solidFill>
              </a:rPr>
              <a:t>April 3, 2018</a:t>
            </a:r>
            <a:endParaRPr lang="en-US" dirty="0"/>
          </a:p>
        </p:txBody>
      </p:sp>
    </p:spTree>
    <p:extLst>
      <p:ext uri="{BB962C8B-B14F-4D97-AF65-F5344CB8AC3E}">
        <p14:creationId xmlns:p14="http://schemas.microsoft.com/office/powerpoint/2010/main" val="3798487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CAD94C00-177B-42E9-906E-0B311F365CDE}"/>
              </a:ext>
            </a:extLst>
          </p:cNvPr>
          <p:cNvPicPr>
            <a:picLocks noGrp="1" noChangeAspect="1"/>
          </p:cNvPicPr>
          <p:nvPr>
            <p:ph idx="1"/>
          </p:nvPr>
        </p:nvPicPr>
        <p:blipFill>
          <a:blip r:embed="rId2"/>
          <a:stretch>
            <a:fillRect/>
          </a:stretch>
        </p:blipFill>
        <p:spPr>
          <a:xfrm>
            <a:off x="1439166" y="1459372"/>
            <a:ext cx="5952232" cy="4599452"/>
          </a:xfrm>
          <a:prstGeom prst="rect">
            <a:avLst/>
          </a:prstGeom>
        </p:spPr>
      </p:pic>
      <p:sp>
        <p:nvSpPr>
          <p:cNvPr id="4" name="Text Box 1032">
            <a:extLst>
              <a:ext uri="{FF2B5EF4-FFF2-40B4-BE49-F238E27FC236}">
                <a16:creationId xmlns:a16="http://schemas.microsoft.com/office/drawing/2014/main" id="{A08384AA-3E9A-4DBD-A56E-E7A3C260F69E}"/>
              </a:ext>
            </a:extLst>
          </p:cNvPr>
          <p:cNvSpPr txBox="1">
            <a:spLocks noChangeArrowheads="1"/>
          </p:cNvSpPr>
          <p:nvPr/>
        </p:nvSpPr>
        <p:spPr bwMode="auto">
          <a:xfrm>
            <a:off x="757364" y="330893"/>
            <a:ext cx="10718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800" i="1">
                <a:solidFill>
                  <a:srgbClr val="CC0000"/>
                </a:solidFill>
                <a:latin typeface="Arial" panose="020B0604020202020204" pitchFamily="34" charset="0"/>
              </a:defRPr>
            </a:lvl1pPr>
            <a:lvl2pPr marL="742950" indent="-285750">
              <a:defRPr sz="2800" i="1">
                <a:solidFill>
                  <a:srgbClr val="CC0000"/>
                </a:solidFill>
                <a:latin typeface="Arial" panose="020B0604020202020204" pitchFamily="34" charset="0"/>
              </a:defRPr>
            </a:lvl2pPr>
            <a:lvl3pPr marL="1143000" indent="-228600">
              <a:defRPr sz="2800" i="1">
                <a:solidFill>
                  <a:srgbClr val="CC0000"/>
                </a:solidFill>
                <a:latin typeface="Arial" panose="020B0604020202020204" pitchFamily="34" charset="0"/>
              </a:defRPr>
            </a:lvl3pPr>
            <a:lvl4pPr marL="1600200" indent="-228600">
              <a:defRPr sz="2800" i="1">
                <a:solidFill>
                  <a:srgbClr val="CC0000"/>
                </a:solidFill>
                <a:latin typeface="Arial" panose="020B0604020202020204" pitchFamily="34" charset="0"/>
              </a:defRPr>
            </a:lvl4pPr>
            <a:lvl5pPr marL="2057400" indent="-228600">
              <a:defRPr sz="2800" i="1">
                <a:solidFill>
                  <a:srgbClr val="CC0000"/>
                </a:solidFill>
                <a:latin typeface="Arial" panose="020B0604020202020204" pitchFamily="34" charset="0"/>
              </a:defRPr>
            </a:lvl5pPr>
            <a:lvl6pPr marL="2514600" indent="-228600" algn="ctr" eaLnBrk="0" fontAlgn="base" hangingPunct="0">
              <a:spcBef>
                <a:spcPct val="50000"/>
              </a:spcBef>
              <a:spcAft>
                <a:spcPct val="0"/>
              </a:spcAft>
              <a:defRPr sz="2800" i="1">
                <a:solidFill>
                  <a:srgbClr val="CC0000"/>
                </a:solidFill>
                <a:latin typeface="Arial" panose="020B0604020202020204" pitchFamily="34" charset="0"/>
              </a:defRPr>
            </a:lvl6pPr>
            <a:lvl7pPr marL="2971800" indent="-228600" algn="ctr" eaLnBrk="0" fontAlgn="base" hangingPunct="0">
              <a:spcBef>
                <a:spcPct val="50000"/>
              </a:spcBef>
              <a:spcAft>
                <a:spcPct val="0"/>
              </a:spcAft>
              <a:defRPr sz="2800" i="1">
                <a:solidFill>
                  <a:srgbClr val="CC0000"/>
                </a:solidFill>
                <a:latin typeface="Arial" panose="020B0604020202020204" pitchFamily="34" charset="0"/>
              </a:defRPr>
            </a:lvl7pPr>
            <a:lvl8pPr marL="3429000" indent="-228600" algn="ctr" eaLnBrk="0" fontAlgn="base" hangingPunct="0">
              <a:spcBef>
                <a:spcPct val="50000"/>
              </a:spcBef>
              <a:spcAft>
                <a:spcPct val="0"/>
              </a:spcAft>
              <a:defRPr sz="2800" i="1">
                <a:solidFill>
                  <a:srgbClr val="CC0000"/>
                </a:solidFill>
                <a:latin typeface="Arial" panose="020B0604020202020204" pitchFamily="34" charset="0"/>
              </a:defRPr>
            </a:lvl8pPr>
            <a:lvl9pPr marL="3886200" indent="-228600" algn="ctr" eaLnBrk="0" fontAlgn="base" hangingPunct="0">
              <a:spcBef>
                <a:spcPct val="50000"/>
              </a:spcBef>
              <a:spcAft>
                <a:spcPct val="0"/>
              </a:spcAft>
              <a:defRPr sz="2800" i="1">
                <a:solidFill>
                  <a:srgbClr val="CC0000"/>
                </a:solidFill>
                <a:latin typeface="Arial" panose="020B0604020202020204" pitchFamily="34" charset="0"/>
              </a:defRPr>
            </a:lvl9pPr>
          </a:lstStyle>
          <a:p>
            <a:pPr algn="ctr"/>
            <a:r>
              <a:rPr lang="en-US" sz="4400" i="0" dirty="0">
                <a:solidFill>
                  <a:prstClr val="black"/>
                </a:solidFill>
                <a:latin typeface="+mn-lt"/>
                <a:ea typeface="+mj-ea"/>
                <a:cs typeface="+mj-cs"/>
              </a:rPr>
              <a:t>I Bank / DOT </a:t>
            </a:r>
            <a:r>
              <a:rPr lang="en-US" sz="4400" i="0" dirty="0">
                <a:solidFill>
                  <a:prstClr val="black"/>
                </a:solidFill>
                <a:latin typeface="+mn-lt"/>
              </a:rPr>
              <a:t>–</a:t>
            </a:r>
            <a:r>
              <a:rPr lang="en-US" sz="4400" i="0" dirty="0">
                <a:solidFill>
                  <a:prstClr val="black"/>
                </a:solidFill>
                <a:latin typeface="+mn-lt"/>
                <a:ea typeface="+mj-ea"/>
                <a:cs typeface="+mj-cs"/>
              </a:rPr>
              <a:t> NJ Transportation Bank</a:t>
            </a:r>
          </a:p>
        </p:txBody>
      </p:sp>
      <p:sp>
        <p:nvSpPr>
          <p:cNvPr id="5" name="TextBox 4">
            <a:extLst>
              <a:ext uri="{FF2B5EF4-FFF2-40B4-BE49-F238E27FC236}">
                <a16:creationId xmlns:a16="http://schemas.microsoft.com/office/drawing/2014/main" id="{2353FF7D-35A6-46BD-8204-8F0AC99BC19B}"/>
              </a:ext>
            </a:extLst>
          </p:cNvPr>
          <p:cNvSpPr txBox="1"/>
          <p:nvPr/>
        </p:nvSpPr>
        <p:spPr>
          <a:xfrm>
            <a:off x="7670801" y="1769533"/>
            <a:ext cx="3454400" cy="2862322"/>
          </a:xfrm>
          <a:prstGeom prst="rect">
            <a:avLst/>
          </a:prstGeom>
          <a:noFill/>
        </p:spPr>
        <p:txBody>
          <a:bodyPr wrap="square" rtlCol="0">
            <a:spAutoFit/>
          </a:bodyPr>
          <a:lstStyle/>
          <a:p>
            <a:pPr algn="just"/>
            <a:r>
              <a:rPr lang="en-US" sz="2000" b="1" dirty="0">
                <a:solidFill>
                  <a:schemeClr val="tx2">
                    <a:lumMod val="75000"/>
                  </a:schemeClr>
                </a:solidFill>
              </a:rPr>
              <a:t>Mission</a:t>
            </a:r>
            <a:r>
              <a:rPr lang="en-US" sz="2000" dirty="0">
                <a:solidFill>
                  <a:schemeClr val="tx2">
                    <a:lumMod val="75000"/>
                  </a:schemeClr>
                </a:solidFill>
              </a:rPr>
              <a:t> - Provide and Administer low interest rate loans to qualified borrowers (counties, regional authorities, municipalities, and water purveyors) in New Jersey for the purpose of financing water quality and local transportation infrastructure projects.</a:t>
            </a:r>
          </a:p>
        </p:txBody>
      </p:sp>
    </p:spTree>
    <p:extLst>
      <p:ext uri="{BB962C8B-B14F-4D97-AF65-F5344CB8AC3E}">
        <p14:creationId xmlns:p14="http://schemas.microsoft.com/office/powerpoint/2010/main" val="2450774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8894" y="1588700"/>
            <a:ext cx="11017625" cy="4401205"/>
          </a:xfrm>
          <a:prstGeom prst="rect">
            <a:avLst/>
          </a:prstGeom>
          <a:noFill/>
        </p:spPr>
        <p:txBody>
          <a:bodyPr wrap="square" rtlCol="0">
            <a:spAutoFit/>
          </a:bodyPr>
          <a:lstStyle/>
          <a:p>
            <a:pPr>
              <a:spcAft>
                <a:spcPts val="400"/>
              </a:spcAft>
            </a:pPr>
            <a:r>
              <a:rPr lang="en-US" sz="2400" b="1" dirty="0">
                <a:solidFill>
                  <a:schemeClr val="tx2"/>
                </a:solidFill>
              </a:rPr>
              <a:t>Local Transportation Projects –</a:t>
            </a:r>
          </a:p>
          <a:p>
            <a:pPr>
              <a:spcAft>
                <a:spcPts val="400"/>
              </a:spcAft>
            </a:pPr>
            <a:endParaRPr lang="en-US" sz="1000" b="1" dirty="0">
              <a:solidFill>
                <a:schemeClr val="tx2"/>
              </a:solidFill>
            </a:endParaRPr>
          </a:p>
          <a:p>
            <a:pPr marL="461963" indent="-461963">
              <a:spcAft>
                <a:spcPts val="400"/>
              </a:spcAft>
              <a:buFont typeface="Wingdings" panose="05000000000000000000" pitchFamily="2" charset="2"/>
              <a:buChar char="§"/>
            </a:pPr>
            <a:r>
              <a:rPr lang="en-US" sz="2400" b="1" i="1" u="sng" dirty="0">
                <a:solidFill>
                  <a:srgbClr val="FF0000"/>
                </a:solidFill>
              </a:rPr>
              <a:t>Borrower</a:t>
            </a:r>
            <a:r>
              <a:rPr lang="en-US" sz="2400" b="1" i="1" dirty="0">
                <a:solidFill>
                  <a:srgbClr val="1F497D"/>
                </a:solidFill>
              </a:rPr>
              <a:t> Eligibility Requirement</a:t>
            </a:r>
          </a:p>
          <a:p>
            <a:pPr marL="914400" lvl="1" indent="-452438">
              <a:spcAft>
                <a:spcPts val="400"/>
              </a:spcAft>
              <a:buFont typeface="Courier New" panose="02070309020205020404" pitchFamily="49" charset="0"/>
              <a:buChar char="o"/>
            </a:pPr>
            <a:r>
              <a:rPr lang="en-US" sz="2400" dirty="0">
                <a:solidFill>
                  <a:srgbClr val="1F497D"/>
                </a:solidFill>
              </a:rPr>
              <a:t>Must be a Local Government Unit:</a:t>
            </a:r>
          </a:p>
          <a:p>
            <a:pPr marL="1257300" lvl="2" indent="-342900">
              <a:spcAft>
                <a:spcPts val="400"/>
              </a:spcAft>
              <a:buFont typeface="Arial" panose="020B0604020202020204" pitchFamily="34" charset="0"/>
              <a:buChar char="•"/>
            </a:pPr>
            <a:r>
              <a:rPr lang="en-US" sz="2400" b="1" dirty="0">
                <a:solidFill>
                  <a:srgbClr val="1F497D"/>
                </a:solidFill>
              </a:rPr>
              <a:t>County</a:t>
            </a:r>
          </a:p>
          <a:p>
            <a:pPr marL="1257300" lvl="2" indent="-342900">
              <a:spcAft>
                <a:spcPts val="400"/>
              </a:spcAft>
              <a:buFont typeface="Arial" panose="020B0604020202020204" pitchFamily="34" charset="0"/>
              <a:buChar char="•"/>
            </a:pPr>
            <a:r>
              <a:rPr lang="en-US" sz="2400" b="1" dirty="0">
                <a:solidFill>
                  <a:srgbClr val="1F497D"/>
                </a:solidFill>
              </a:rPr>
              <a:t>Municipality</a:t>
            </a:r>
          </a:p>
          <a:p>
            <a:pPr marL="1257300" lvl="2" indent="-342900">
              <a:spcAft>
                <a:spcPts val="400"/>
              </a:spcAft>
              <a:buFont typeface="Arial" panose="020B0604020202020204" pitchFamily="34" charset="0"/>
              <a:buChar char="•"/>
            </a:pPr>
            <a:r>
              <a:rPr lang="en-US" sz="2400" dirty="0">
                <a:solidFill>
                  <a:srgbClr val="1F497D"/>
                </a:solidFill>
              </a:rPr>
              <a:t>Municipal, county or regional </a:t>
            </a:r>
            <a:r>
              <a:rPr lang="en-US" sz="2400" b="1" dirty="0">
                <a:solidFill>
                  <a:srgbClr val="1F497D"/>
                </a:solidFill>
              </a:rPr>
              <a:t>Transportation</a:t>
            </a:r>
            <a:r>
              <a:rPr lang="en-US" sz="2400" dirty="0">
                <a:solidFill>
                  <a:srgbClr val="1F497D"/>
                </a:solidFill>
              </a:rPr>
              <a:t> </a:t>
            </a:r>
            <a:r>
              <a:rPr lang="en-US" sz="2400" b="1" dirty="0">
                <a:solidFill>
                  <a:srgbClr val="1F497D"/>
                </a:solidFill>
              </a:rPr>
              <a:t>Authority</a:t>
            </a:r>
            <a:r>
              <a:rPr lang="en-US" sz="2400" dirty="0">
                <a:solidFill>
                  <a:srgbClr val="1F497D"/>
                </a:solidFill>
              </a:rPr>
              <a:t>, or </a:t>
            </a:r>
          </a:p>
          <a:p>
            <a:pPr marL="1257300" lvl="2" indent="-342900">
              <a:spcAft>
                <a:spcPts val="400"/>
              </a:spcAft>
              <a:buFont typeface="Arial" panose="020B0604020202020204" pitchFamily="34" charset="0"/>
              <a:buChar char="•"/>
            </a:pPr>
            <a:r>
              <a:rPr lang="en-US" sz="2400" dirty="0">
                <a:solidFill>
                  <a:srgbClr val="1F497D"/>
                </a:solidFill>
              </a:rPr>
              <a:t>Any other </a:t>
            </a:r>
            <a:r>
              <a:rPr lang="en-US" sz="2400" b="1" dirty="0">
                <a:solidFill>
                  <a:srgbClr val="1F497D"/>
                </a:solidFill>
              </a:rPr>
              <a:t>Political Subdivision </a:t>
            </a:r>
            <a:r>
              <a:rPr lang="en-US" sz="2400" dirty="0">
                <a:solidFill>
                  <a:srgbClr val="1F497D"/>
                </a:solidFill>
              </a:rPr>
              <a:t>of the State…</a:t>
            </a:r>
          </a:p>
          <a:p>
            <a:pPr lvl="2">
              <a:spcAft>
                <a:spcPts val="400"/>
              </a:spcAft>
            </a:pPr>
            <a:endParaRPr lang="en-US" sz="1600" dirty="0">
              <a:solidFill>
                <a:srgbClr val="1F497D"/>
              </a:solidFill>
            </a:endParaRPr>
          </a:p>
          <a:p>
            <a:pPr marL="461963" lvl="2">
              <a:spcAft>
                <a:spcPts val="400"/>
              </a:spcAft>
            </a:pPr>
            <a:r>
              <a:rPr lang="en-US" sz="2400" dirty="0">
                <a:solidFill>
                  <a:srgbClr val="1F497D"/>
                </a:solidFill>
              </a:rPr>
              <a:t>Authorized to </a:t>
            </a:r>
            <a:r>
              <a:rPr lang="en-US" sz="2400" u="sng" dirty="0">
                <a:solidFill>
                  <a:srgbClr val="1F497D"/>
                </a:solidFill>
              </a:rPr>
              <a:t>construct</a:t>
            </a:r>
            <a:r>
              <a:rPr lang="en-US" sz="2400" dirty="0">
                <a:solidFill>
                  <a:srgbClr val="1F497D"/>
                </a:solidFill>
              </a:rPr>
              <a:t>, </a:t>
            </a:r>
            <a:r>
              <a:rPr lang="en-US" sz="2400" u="sng" dirty="0">
                <a:solidFill>
                  <a:srgbClr val="1F497D"/>
                </a:solidFill>
              </a:rPr>
              <a:t>operate</a:t>
            </a:r>
            <a:r>
              <a:rPr lang="en-US" sz="2400" dirty="0">
                <a:solidFill>
                  <a:srgbClr val="1F497D"/>
                </a:solidFill>
              </a:rPr>
              <a:t>, and </a:t>
            </a:r>
            <a:r>
              <a:rPr lang="en-US" sz="2400" u="sng" dirty="0">
                <a:solidFill>
                  <a:srgbClr val="1F497D"/>
                </a:solidFill>
              </a:rPr>
              <a:t>maintain</a:t>
            </a:r>
            <a:r>
              <a:rPr lang="en-US" sz="2400" dirty="0">
                <a:solidFill>
                  <a:srgbClr val="1F497D"/>
                </a:solidFill>
              </a:rPr>
              <a:t> public highways or “Transportation Projects” as defined pursuant to the Act </a:t>
            </a:r>
            <a:r>
              <a:rPr lang="en-US" sz="2400" i="1" dirty="0">
                <a:solidFill>
                  <a:srgbClr val="1F497D"/>
                </a:solidFill>
              </a:rPr>
              <a:t>(P.L. 2016, c.56)</a:t>
            </a:r>
          </a:p>
        </p:txBody>
      </p:sp>
      <p:sp>
        <p:nvSpPr>
          <p:cNvPr id="4" name="Text Box 1032">
            <a:extLst>
              <a:ext uri="{FF2B5EF4-FFF2-40B4-BE49-F238E27FC236}">
                <a16:creationId xmlns:a16="http://schemas.microsoft.com/office/drawing/2014/main" id="{2CA73265-E8BC-4F6F-8541-4432827C8DF1}"/>
              </a:ext>
            </a:extLst>
          </p:cNvPr>
          <p:cNvSpPr txBox="1">
            <a:spLocks noChangeArrowheads="1"/>
          </p:cNvSpPr>
          <p:nvPr/>
        </p:nvSpPr>
        <p:spPr bwMode="auto">
          <a:xfrm>
            <a:off x="757364" y="330893"/>
            <a:ext cx="10718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800" i="1">
                <a:solidFill>
                  <a:srgbClr val="CC0000"/>
                </a:solidFill>
                <a:latin typeface="Arial" panose="020B0604020202020204" pitchFamily="34" charset="0"/>
              </a:defRPr>
            </a:lvl1pPr>
            <a:lvl2pPr marL="742950" indent="-285750">
              <a:defRPr sz="2800" i="1">
                <a:solidFill>
                  <a:srgbClr val="CC0000"/>
                </a:solidFill>
                <a:latin typeface="Arial" panose="020B0604020202020204" pitchFamily="34" charset="0"/>
              </a:defRPr>
            </a:lvl2pPr>
            <a:lvl3pPr marL="1143000" indent="-228600">
              <a:defRPr sz="2800" i="1">
                <a:solidFill>
                  <a:srgbClr val="CC0000"/>
                </a:solidFill>
                <a:latin typeface="Arial" panose="020B0604020202020204" pitchFamily="34" charset="0"/>
              </a:defRPr>
            </a:lvl3pPr>
            <a:lvl4pPr marL="1600200" indent="-228600">
              <a:defRPr sz="2800" i="1">
                <a:solidFill>
                  <a:srgbClr val="CC0000"/>
                </a:solidFill>
                <a:latin typeface="Arial" panose="020B0604020202020204" pitchFamily="34" charset="0"/>
              </a:defRPr>
            </a:lvl4pPr>
            <a:lvl5pPr marL="2057400" indent="-228600">
              <a:defRPr sz="2800" i="1">
                <a:solidFill>
                  <a:srgbClr val="CC0000"/>
                </a:solidFill>
                <a:latin typeface="Arial" panose="020B0604020202020204" pitchFamily="34" charset="0"/>
              </a:defRPr>
            </a:lvl5pPr>
            <a:lvl6pPr marL="2514600" indent="-228600" algn="ctr" eaLnBrk="0" fontAlgn="base" hangingPunct="0">
              <a:spcBef>
                <a:spcPct val="50000"/>
              </a:spcBef>
              <a:spcAft>
                <a:spcPct val="0"/>
              </a:spcAft>
              <a:defRPr sz="2800" i="1">
                <a:solidFill>
                  <a:srgbClr val="CC0000"/>
                </a:solidFill>
                <a:latin typeface="Arial" panose="020B0604020202020204" pitchFamily="34" charset="0"/>
              </a:defRPr>
            </a:lvl6pPr>
            <a:lvl7pPr marL="2971800" indent="-228600" algn="ctr" eaLnBrk="0" fontAlgn="base" hangingPunct="0">
              <a:spcBef>
                <a:spcPct val="50000"/>
              </a:spcBef>
              <a:spcAft>
                <a:spcPct val="0"/>
              </a:spcAft>
              <a:defRPr sz="2800" i="1">
                <a:solidFill>
                  <a:srgbClr val="CC0000"/>
                </a:solidFill>
                <a:latin typeface="Arial" panose="020B0604020202020204" pitchFamily="34" charset="0"/>
              </a:defRPr>
            </a:lvl7pPr>
            <a:lvl8pPr marL="3429000" indent="-228600" algn="ctr" eaLnBrk="0" fontAlgn="base" hangingPunct="0">
              <a:spcBef>
                <a:spcPct val="50000"/>
              </a:spcBef>
              <a:spcAft>
                <a:spcPct val="0"/>
              </a:spcAft>
              <a:defRPr sz="2800" i="1">
                <a:solidFill>
                  <a:srgbClr val="CC0000"/>
                </a:solidFill>
                <a:latin typeface="Arial" panose="020B0604020202020204" pitchFamily="34" charset="0"/>
              </a:defRPr>
            </a:lvl8pPr>
            <a:lvl9pPr marL="3886200" indent="-228600" algn="ctr" eaLnBrk="0" fontAlgn="base" hangingPunct="0">
              <a:spcBef>
                <a:spcPct val="50000"/>
              </a:spcBef>
              <a:spcAft>
                <a:spcPct val="0"/>
              </a:spcAft>
              <a:defRPr sz="2800" i="1">
                <a:solidFill>
                  <a:srgbClr val="CC0000"/>
                </a:solidFill>
                <a:latin typeface="Arial" panose="020B0604020202020204" pitchFamily="34" charset="0"/>
              </a:defRPr>
            </a:lvl9pPr>
          </a:lstStyle>
          <a:p>
            <a:pPr algn="ctr"/>
            <a:r>
              <a:rPr lang="en-US" sz="4400" i="0" dirty="0">
                <a:solidFill>
                  <a:prstClr val="black"/>
                </a:solidFill>
                <a:latin typeface="+mn-lt"/>
                <a:ea typeface="+mj-ea"/>
                <a:cs typeface="+mj-cs"/>
              </a:rPr>
              <a:t>I Bank / DOT </a:t>
            </a:r>
            <a:r>
              <a:rPr lang="en-US" sz="4400" i="0" dirty="0">
                <a:solidFill>
                  <a:prstClr val="black"/>
                </a:solidFill>
                <a:latin typeface="+mn-lt"/>
              </a:rPr>
              <a:t>–</a:t>
            </a:r>
            <a:r>
              <a:rPr lang="en-US" sz="4400" i="0" dirty="0">
                <a:solidFill>
                  <a:prstClr val="black"/>
                </a:solidFill>
                <a:latin typeface="+mn-lt"/>
                <a:ea typeface="+mj-ea"/>
                <a:cs typeface="+mj-cs"/>
              </a:rPr>
              <a:t> NJ Transportation Bank</a:t>
            </a:r>
          </a:p>
        </p:txBody>
      </p:sp>
    </p:spTree>
    <p:extLst>
      <p:ext uri="{BB962C8B-B14F-4D97-AF65-F5344CB8AC3E}">
        <p14:creationId xmlns:p14="http://schemas.microsoft.com/office/powerpoint/2010/main" val="2424508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8894" y="1420540"/>
            <a:ext cx="11017625" cy="5109091"/>
          </a:xfrm>
          <a:prstGeom prst="rect">
            <a:avLst/>
          </a:prstGeom>
          <a:noFill/>
        </p:spPr>
        <p:txBody>
          <a:bodyPr wrap="square" rtlCol="0">
            <a:spAutoFit/>
          </a:bodyPr>
          <a:lstStyle/>
          <a:p>
            <a:pPr>
              <a:spcAft>
                <a:spcPts val="400"/>
              </a:spcAft>
            </a:pPr>
            <a:r>
              <a:rPr lang="en-US" sz="2400" b="1" dirty="0">
                <a:solidFill>
                  <a:schemeClr val="tx2"/>
                </a:solidFill>
              </a:rPr>
              <a:t>Local Transportation Projects –</a:t>
            </a:r>
          </a:p>
          <a:p>
            <a:pPr>
              <a:spcAft>
                <a:spcPts val="400"/>
              </a:spcAft>
            </a:pPr>
            <a:endParaRPr lang="en-US" sz="1000" b="1" dirty="0">
              <a:solidFill>
                <a:schemeClr val="tx2"/>
              </a:solidFill>
            </a:endParaRPr>
          </a:p>
          <a:p>
            <a:pPr marL="461963" indent="-461963">
              <a:spcAft>
                <a:spcPts val="400"/>
              </a:spcAft>
              <a:buFont typeface="Wingdings" panose="05000000000000000000" pitchFamily="2" charset="2"/>
              <a:buChar char="§"/>
            </a:pPr>
            <a:r>
              <a:rPr lang="en-US" sz="2400" b="1" i="1" u="sng" dirty="0">
                <a:solidFill>
                  <a:srgbClr val="FF0000"/>
                </a:solidFill>
              </a:rPr>
              <a:t>Project</a:t>
            </a:r>
            <a:r>
              <a:rPr lang="en-US" sz="2400" b="1" i="1" dirty="0">
                <a:solidFill>
                  <a:schemeClr val="tx2"/>
                </a:solidFill>
              </a:rPr>
              <a:t> </a:t>
            </a:r>
            <a:r>
              <a:rPr lang="en-US" sz="2400" b="1" i="1" dirty="0">
                <a:solidFill>
                  <a:srgbClr val="1F497D"/>
                </a:solidFill>
              </a:rPr>
              <a:t>Eligibility Requirement – </a:t>
            </a:r>
          </a:p>
          <a:p>
            <a:pPr marL="919163" lvl="1" indent="-461963">
              <a:spcAft>
                <a:spcPts val="400"/>
              </a:spcAft>
              <a:buFont typeface="Arial" panose="020B0604020202020204" pitchFamily="34" charset="0"/>
              <a:buChar char="•"/>
            </a:pPr>
            <a:r>
              <a:rPr lang="en-US" sz="2400" dirty="0">
                <a:solidFill>
                  <a:srgbClr val="1F497D"/>
                </a:solidFill>
              </a:rPr>
              <a:t>Must meet definition of </a:t>
            </a:r>
            <a:r>
              <a:rPr lang="en-US" sz="2400" b="1" u="sng" dirty="0">
                <a:solidFill>
                  <a:srgbClr val="1F497D"/>
                </a:solidFill>
              </a:rPr>
              <a:t>Transportation Project</a:t>
            </a:r>
            <a:r>
              <a:rPr lang="en-US" sz="2400" b="1" dirty="0">
                <a:solidFill>
                  <a:srgbClr val="1F497D"/>
                </a:solidFill>
              </a:rPr>
              <a:t> </a:t>
            </a:r>
            <a:r>
              <a:rPr lang="en-US" sz="2400" dirty="0">
                <a:solidFill>
                  <a:srgbClr val="1F497D"/>
                </a:solidFill>
              </a:rPr>
              <a:t>in </a:t>
            </a:r>
            <a:r>
              <a:rPr lang="en-US" sz="2400" i="1" dirty="0">
                <a:solidFill>
                  <a:srgbClr val="1F497D"/>
                </a:solidFill>
              </a:rPr>
              <a:t>(P.L. 2016, c.56) </a:t>
            </a:r>
            <a:r>
              <a:rPr lang="en-US" sz="2400" dirty="0">
                <a:solidFill>
                  <a:srgbClr val="1F497D"/>
                </a:solidFill>
              </a:rPr>
              <a:t>such as:</a:t>
            </a:r>
          </a:p>
          <a:p>
            <a:pPr marL="1714500" lvl="3" indent="-342900">
              <a:spcAft>
                <a:spcPts val="400"/>
              </a:spcAft>
              <a:buFont typeface="Arial" panose="020B0604020202020204" pitchFamily="34" charset="0"/>
              <a:buChar char="•"/>
            </a:pPr>
            <a:r>
              <a:rPr lang="en-US" sz="2000" dirty="0">
                <a:solidFill>
                  <a:srgbClr val="1F497D"/>
                </a:solidFill>
              </a:rPr>
              <a:t>Public highways </a:t>
            </a:r>
            <a:r>
              <a:rPr lang="en-US" sz="2000" i="1" dirty="0">
                <a:solidFill>
                  <a:srgbClr val="1F497D"/>
                </a:solidFill>
              </a:rPr>
              <a:t>(defined)</a:t>
            </a:r>
            <a:r>
              <a:rPr lang="en-US" sz="2000" dirty="0">
                <a:solidFill>
                  <a:srgbClr val="1F497D"/>
                </a:solidFill>
              </a:rPr>
              <a:t>, </a:t>
            </a:r>
          </a:p>
          <a:p>
            <a:pPr marL="1714500" lvl="3" indent="-342900">
              <a:spcAft>
                <a:spcPts val="400"/>
              </a:spcAft>
              <a:buFont typeface="Arial" panose="020B0604020202020204" pitchFamily="34" charset="0"/>
              <a:buChar char="•"/>
            </a:pPr>
            <a:r>
              <a:rPr lang="en-US" sz="2000" dirty="0">
                <a:solidFill>
                  <a:srgbClr val="1F497D"/>
                </a:solidFill>
              </a:rPr>
              <a:t>Bridges,</a:t>
            </a:r>
          </a:p>
          <a:p>
            <a:pPr marL="1714500" lvl="3" indent="-342900">
              <a:spcAft>
                <a:spcPts val="400"/>
              </a:spcAft>
              <a:buFont typeface="Arial" panose="020B0604020202020204" pitchFamily="34" charset="0"/>
              <a:buChar char="•"/>
            </a:pPr>
            <a:r>
              <a:rPr lang="en-US" sz="2000" dirty="0">
                <a:solidFill>
                  <a:srgbClr val="1F497D"/>
                </a:solidFill>
              </a:rPr>
              <a:t>Approach roadways and other necessary land-side improvements,</a:t>
            </a:r>
          </a:p>
          <a:p>
            <a:pPr marL="1714500" lvl="3" indent="-342900">
              <a:spcAft>
                <a:spcPts val="400"/>
              </a:spcAft>
              <a:buFont typeface="Arial" panose="020B0604020202020204" pitchFamily="34" charset="0"/>
              <a:buChar char="•"/>
            </a:pPr>
            <a:r>
              <a:rPr lang="en-US" sz="2000" dirty="0">
                <a:solidFill>
                  <a:srgbClr val="1F497D"/>
                </a:solidFill>
              </a:rPr>
              <a:t>Ramps and Grade crossings,</a:t>
            </a:r>
          </a:p>
          <a:p>
            <a:pPr marL="1714500" lvl="3" indent="-342900">
              <a:spcAft>
                <a:spcPts val="400"/>
              </a:spcAft>
              <a:buFont typeface="Arial" panose="020B0604020202020204" pitchFamily="34" charset="0"/>
              <a:buChar char="•"/>
            </a:pPr>
            <a:r>
              <a:rPr lang="en-US" sz="2000" dirty="0">
                <a:solidFill>
                  <a:srgbClr val="1F497D"/>
                </a:solidFill>
              </a:rPr>
              <a:t>Signal systems, </a:t>
            </a:r>
          </a:p>
          <a:p>
            <a:pPr marL="1714500" lvl="3" indent="-342900">
              <a:spcAft>
                <a:spcPts val="400"/>
              </a:spcAft>
              <a:buFont typeface="Arial" panose="020B0604020202020204" pitchFamily="34" charset="0"/>
              <a:buChar char="•"/>
            </a:pPr>
            <a:r>
              <a:rPr lang="en-US" sz="2000" dirty="0">
                <a:solidFill>
                  <a:srgbClr val="1F497D"/>
                </a:solidFill>
              </a:rPr>
              <a:t>Roadbeds, </a:t>
            </a:r>
          </a:p>
          <a:p>
            <a:pPr marL="1714500" lvl="3" indent="-342900">
              <a:spcAft>
                <a:spcPts val="400"/>
              </a:spcAft>
              <a:buFont typeface="Arial" panose="020B0604020202020204" pitchFamily="34" charset="0"/>
              <a:buChar char="•"/>
            </a:pPr>
            <a:r>
              <a:rPr lang="en-US" sz="2000" dirty="0">
                <a:solidFill>
                  <a:srgbClr val="1F497D"/>
                </a:solidFill>
              </a:rPr>
              <a:t>Transit lanes or Rights of Way, </a:t>
            </a:r>
          </a:p>
          <a:p>
            <a:pPr marL="1714500" lvl="3" indent="-342900">
              <a:spcAft>
                <a:spcPts val="400"/>
              </a:spcAft>
              <a:buFont typeface="Arial" panose="020B0604020202020204" pitchFamily="34" charset="0"/>
              <a:buChar char="•"/>
            </a:pPr>
            <a:r>
              <a:rPr lang="en-US" sz="2000" dirty="0">
                <a:solidFill>
                  <a:srgbClr val="1F497D"/>
                </a:solidFill>
              </a:rPr>
              <a:t>Pedestrian walkways and Bridges connecting to passenger stations and servicing facilities, </a:t>
            </a:r>
          </a:p>
          <a:p>
            <a:pPr marL="800100" lvl="1" indent="-342900">
              <a:spcAft>
                <a:spcPts val="400"/>
              </a:spcAft>
              <a:buFont typeface="Arial" panose="020B0604020202020204" pitchFamily="34" charset="0"/>
              <a:buChar char="•"/>
            </a:pPr>
            <a:r>
              <a:rPr lang="en-US" sz="2400" dirty="0">
                <a:solidFill>
                  <a:srgbClr val="1F497D"/>
                </a:solidFill>
              </a:rPr>
              <a:t>Must be identified on DOT’s "</a:t>
            </a:r>
            <a:r>
              <a:rPr lang="en-US" sz="2400" b="1" dirty="0">
                <a:solidFill>
                  <a:srgbClr val="1F497D"/>
                </a:solidFill>
              </a:rPr>
              <a:t>Project </a:t>
            </a:r>
            <a:r>
              <a:rPr lang="en-US" sz="2400" b="1" u="sng" dirty="0">
                <a:solidFill>
                  <a:srgbClr val="1F497D"/>
                </a:solidFill>
              </a:rPr>
              <a:t>Priority</a:t>
            </a:r>
            <a:r>
              <a:rPr lang="en-US" sz="2400" b="1" dirty="0">
                <a:solidFill>
                  <a:srgbClr val="1F497D"/>
                </a:solidFill>
              </a:rPr>
              <a:t> List</a:t>
            </a:r>
            <a:r>
              <a:rPr lang="en-US" sz="2400" dirty="0">
                <a:solidFill>
                  <a:srgbClr val="1F497D"/>
                </a:solidFill>
              </a:rPr>
              <a:t>” for the Legislature </a:t>
            </a:r>
          </a:p>
        </p:txBody>
      </p:sp>
      <p:sp>
        <p:nvSpPr>
          <p:cNvPr id="4" name="Text Box 1032">
            <a:extLst>
              <a:ext uri="{FF2B5EF4-FFF2-40B4-BE49-F238E27FC236}">
                <a16:creationId xmlns:a16="http://schemas.microsoft.com/office/drawing/2014/main" id="{307696B0-7535-4957-9309-7B14F5002F32}"/>
              </a:ext>
            </a:extLst>
          </p:cNvPr>
          <p:cNvSpPr txBox="1">
            <a:spLocks noChangeArrowheads="1"/>
          </p:cNvSpPr>
          <p:nvPr/>
        </p:nvSpPr>
        <p:spPr bwMode="auto">
          <a:xfrm>
            <a:off x="757364" y="330893"/>
            <a:ext cx="10718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800" i="1">
                <a:solidFill>
                  <a:srgbClr val="CC0000"/>
                </a:solidFill>
                <a:latin typeface="Arial" panose="020B0604020202020204" pitchFamily="34" charset="0"/>
              </a:defRPr>
            </a:lvl1pPr>
            <a:lvl2pPr marL="742950" indent="-285750">
              <a:defRPr sz="2800" i="1">
                <a:solidFill>
                  <a:srgbClr val="CC0000"/>
                </a:solidFill>
                <a:latin typeface="Arial" panose="020B0604020202020204" pitchFamily="34" charset="0"/>
              </a:defRPr>
            </a:lvl2pPr>
            <a:lvl3pPr marL="1143000" indent="-228600">
              <a:defRPr sz="2800" i="1">
                <a:solidFill>
                  <a:srgbClr val="CC0000"/>
                </a:solidFill>
                <a:latin typeface="Arial" panose="020B0604020202020204" pitchFamily="34" charset="0"/>
              </a:defRPr>
            </a:lvl3pPr>
            <a:lvl4pPr marL="1600200" indent="-228600">
              <a:defRPr sz="2800" i="1">
                <a:solidFill>
                  <a:srgbClr val="CC0000"/>
                </a:solidFill>
                <a:latin typeface="Arial" panose="020B0604020202020204" pitchFamily="34" charset="0"/>
              </a:defRPr>
            </a:lvl4pPr>
            <a:lvl5pPr marL="2057400" indent="-228600">
              <a:defRPr sz="2800" i="1">
                <a:solidFill>
                  <a:srgbClr val="CC0000"/>
                </a:solidFill>
                <a:latin typeface="Arial" panose="020B0604020202020204" pitchFamily="34" charset="0"/>
              </a:defRPr>
            </a:lvl5pPr>
            <a:lvl6pPr marL="2514600" indent="-228600" algn="ctr" eaLnBrk="0" fontAlgn="base" hangingPunct="0">
              <a:spcBef>
                <a:spcPct val="50000"/>
              </a:spcBef>
              <a:spcAft>
                <a:spcPct val="0"/>
              </a:spcAft>
              <a:defRPr sz="2800" i="1">
                <a:solidFill>
                  <a:srgbClr val="CC0000"/>
                </a:solidFill>
                <a:latin typeface="Arial" panose="020B0604020202020204" pitchFamily="34" charset="0"/>
              </a:defRPr>
            </a:lvl6pPr>
            <a:lvl7pPr marL="2971800" indent="-228600" algn="ctr" eaLnBrk="0" fontAlgn="base" hangingPunct="0">
              <a:spcBef>
                <a:spcPct val="50000"/>
              </a:spcBef>
              <a:spcAft>
                <a:spcPct val="0"/>
              </a:spcAft>
              <a:defRPr sz="2800" i="1">
                <a:solidFill>
                  <a:srgbClr val="CC0000"/>
                </a:solidFill>
                <a:latin typeface="Arial" panose="020B0604020202020204" pitchFamily="34" charset="0"/>
              </a:defRPr>
            </a:lvl7pPr>
            <a:lvl8pPr marL="3429000" indent="-228600" algn="ctr" eaLnBrk="0" fontAlgn="base" hangingPunct="0">
              <a:spcBef>
                <a:spcPct val="50000"/>
              </a:spcBef>
              <a:spcAft>
                <a:spcPct val="0"/>
              </a:spcAft>
              <a:defRPr sz="2800" i="1">
                <a:solidFill>
                  <a:srgbClr val="CC0000"/>
                </a:solidFill>
                <a:latin typeface="Arial" panose="020B0604020202020204" pitchFamily="34" charset="0"/>
              </a:defRPr>
            </a:lvl8pPr>
            <a:lvl9pPr marL="3886200" indent="-228600" algn="ctr" eaLnBrk="0" fontAlgn="base" hangingPunct="0">
              <a:spcBef>
                <a:spcPct val="50000"/>
              </a:spcBef>
              <a:spcAft>
                <a:spcPct val="0"/>
              </a:spcAft>
              <a:defRPr sz="2800" i="1">
                <a:solidFill>
                  <a:srgbClr val="CC0000"/>
                </a:solidFill>
                <a:latin typeface="Arial" panose="020B0604020202020204" pitchFamily="34" charset="0"/>
              </a:defRPr>
            </a:lvl9pPr>
          </a:lstStyle>
          <a:p>
            <a:pPr algn="ctr"/>
            <a:r>
              <a:rPr lang="en-US" sz="4400" i="0" dirty="0">
                <a:solidFill>
                  <a:prstClr val="black"/>
                </a:solidFill>
                <a:latin typeface="+mn-lt"/>
                <a:ea typeface="+mj-ea"/>
                <a:cs typeface="+mj-cs"/>
              </a:rPr>
              <a:t>I Bank / DOT </a:t>
            </a:r>
            <a:r>
              <a:rPr lang="en-US" sz="4400" i="0" dirty="0">
                <a:solidFill>
                  <a:prstClr val="black"/>
                </a:solidFill>
                <a:latin typeface="+mn-lt"/>
              </a:rPr>
              <a:t>–</a:t>
            </a:r>
            <a:r>
              <a:rPr lang="en-US" sz="4400" i="0" dirty="0">
                <a:solidFill>
                  <a:prstClr val="black"/>
                </a:solidFill>
                <a:latin typeface="+mn-lt"/>
                <a:ea typeface="+mj-ea"/>
                <a:cs typeface="+mj-cs"/>
              </a:rPr>
              <a:t> NJ Transportation Bank</a:t>
            </a:r>
          </a:p>
        </p:txBody>
      </p:sp>
    </p:spTree>
    <p:extLst>
      <p:ext uri="{BB962C8B-B14F-4D97-AF65-F5344CB8AC3E}">
        <p14:creationId xmlns:p14="http://schemas.microsoft.com/office/powerpoint/2010/main" val="463672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08E1C2D-BAE9-42D3-9053-C8A152618395}"/>
              </a:ext>
            </a:extLst>
          </p:cNvPr>
          <p:cNvSpPr>
            <a:spLocks noChangeArrowheads="1"/>
          </p:cNvSpPr>
          <p:nvPr/>
        </p:nvSpPr>
        <p:spPr bwMode="auto">
          <a:xfrm>
            <a:off x="135467" y="238601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 Box 1032">
            <a:extLst>
              <a:ext uri="{FF2B5EF4-FFF2-40B4-BE49-F238E27FC236}">
                <a16:creationId xmlns:a16="http://schemas.microsoft.com/office/drawing/2014/main" id="{2F1CD372-0E90-45A9-87F3-D11C0FBD98D6}"/>
              </a:ext>
            </a:extLst>
          </p:cNvPr>
          <p:cNvSpPr txBox="1">
            <a:spLocks noChangeArrowheads="1"/>
          </p:cNvSpPr>
          <p:nvPr/>
        </p:nvSpPr>
        <p:spPr bwMode="auto">
          <a:xfrm>
            <a:off x="757364" y="330893"/>
            <a:ext cx="10718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800" i="1">
                <a:solidFill>
                  <a:srgbClr val="CC0000"/>
                </a:solidFill>
                <a:latin typeface="Arial" panose="020B0604020202020204" pitchFamily="34" charset="0"/>
              </a:defRPr>
            </a:lvl1pPr>
            <a:lvl2pPr marL="742950" indent="-285750">
              <a:defRPr sz="2800" i="1">
                <a:solidFill>
                  <a:srgbClr val="CC0000"/>
                </a:solidFill>
                <a:latin typeface="Arial" panose="020B0604020202020204" pitchFamily="34" charset="0"/>
              </a:defRPr>
            </a:lvl2pPr>
            <a:lvl3pPr marL="1143000" indent="-228600">
              <a:defRPr sz="2800" i="1">
                <a:solidFill>
                  <a:srgbClr val="CC0000"/>
                </a:solidFill>
                <a:latin typeface="Arial" panose="020B0604020202020204" pitchFamily="34" charset="0"/>
              </a:defRPr>
            </a:lvl3pPr>
            <a:lvl4pPr marL="1600200" indent="-228600">
              <a:defRPr sz="2800" i="1">
                <a:solidFill>
                  <a:srgbClr val="CC0000"/>
                </a:solidFill>
                <a:latin typeface="Arial" panose="020B0604020202020204" pitchFamily="34" charset="0"/>
              </a:defRPr>
            </a:lvl4pPr>
            <a:lvl5pPr marL="2057400" indent="-228600">
              <a:defRPr sz="2800" i="1">
                <a:solidFill>
                  <a:srgbClr val="CC0000"/>
                </a:solidFill>
                <a:latin typeface="Arial" panose="020B0604020202020204" pitchFamily="34" charset="0"/>
              </a:defRPr>
            </a:lvl5pPr>
            <a:lvl6pPr marL="2514600" indent="-228600" algn="ctr" eaLnBrk="0" fontAlgn="base" hangingPunct="0">
              <a:spcBef>
                <a:spcPct val="50000"/>
              </a:spcBef>
              <a:spcAft>
                <a:spcPct val="0"/>
              </a:spcAft>
              <a:defRPr sz="2800" i="1">
                <a:solidFill>
                  <a:srgbClr val="CC0000"/>
                </a:solidFill>
                <a:latin typeface="Arial" panose="020B0604020202020204" pitchFamily="34" charset="0"/>
              </a:defRPr>
            </a:lvl6pPr>
            <a:lvl7pPr marL="2971800" indent="-228600" algn="ctr" eaLnBrk="0" fontAlgn="base" hangingPunct="0">
              <a:spcBef>
                <a:spcPct val="50000"/>
              </a:spcBef>
              <a:spcAft>
                <a:spcPct val="0"/>
              </a:spcAft>
              <a:defRPr sz="2800" i="1">
                <a:solidFill>
                  <a:srgbClr val="CC0000"/>
                </a:solidFill>
                <a:latin typeface="Arial" panose="020B0604020202020204" pitchFamily="34" charset="0"/>
              </a:defRPr>
            </a:lvl7pPr>
            <a:lvl8pPr marL="3429000" indent="-228600" algn="ctr" eaLnBrk="0" fontAlgn="base" hangingPunct="0">
              <a:spcBef>
                <a:spcPct val="50000"/>
              </a:spcBef>
              <a:spcAft>
                <a:spcPct val="0"/>
              </a:spcAft>
              <a:defRPr sz="2800" i="1">
                <a:solidFill>
                  <a:srgbClr val="CC0000"/>
                </a:solidFill>
                <a:latin typeface="Arial" panose="020B0604020202020204" pitchFamily="34" charset="0"/>
              </a:defRPr>
            </a:lvl8pPr>
            <a:lvl9pPr marL="3886200" indent="-228600" algn="ctr" eaLnBrk="0" fontAlgn="base" hangingPunct="0">
              <a:spcBef>
                <a:spcPct val="50000"/>
              </a:spcBef>
              <a:spcAft>
                <a:spcPct val="0"/>
              </a:spcAft>
              <a:defRPr sz="2800" i="1">
                <a:solidFill>
                  <a:srgbClr val="CC0000"/>
                </a:solidFill>
                <a:latin typeface="Arial" panose="020B0604020202020204" pitchFamily="34" charset="0"/>
              </a:defRPr>
            </a:lvl9pPr>
          </a:lstStyle>
          <a:p>
            <a:pPr algn="ctr"/>
            <a:r>
              <a:rPr lang="en-US" sz="4400" i="0" dirty="0">
                <a:solidFill>
                  <a:prstClr val="black"/>
                </a:solidFill>
                <a:latin typeface="+mn-lt"/>
              </a:rPr>
              <a:t>I Bank / DOT – NJ </a:t>
            </a:r>
            <a:r>
              <a:rPr lang="en-US" sz="4400" i="0" dirty="0">
                <a:solidFill>
                  <a:prstClr val="black"/>
                </a:solidFill>
                <a:latin typeface="+mn-lt"/>
                <a:ea typeface="+mj-ea"/>
                <a:cs typeface="+mj-cs"/>
              </a:rPr>
              <a:t>Transportation Bank</a:t>
            </a:r>
          </a:p>
        </p:txBody>
      </p:sp>
      <p:sp>
        <p:nvSpPr>
          <p:cNvPr id="5" name="TextBox 4">
            <a:extLst>
              <a:ext uri="{FF2B5EF4-FFF2-40B4-BE49-F238E27FC236}">
                <a16:creationId xmlns:a16="http://schemas.microsoft.com/office/drawing/2014/main" id="{38D739FF-8346-4DF7-B631-2282585D12FA}"/>
              </a:ext>
            </a:extLst>
          </p:cNvPr>
          <p:cNvSpPr txBox="1"/>
          <p:nvPr/>
        </p:nvSpPr>
        <p:spPr>
          <a:xfrm>
            <a:off x="774046" y="1597408"/>
            <a:ext cx="10982530" cy="4524315"/>
          </a:xfrm>
          <a:prstGeom prst="rect">
            <a:avLst/>
          </a:prstGeom>
          <a:noFill/>
        </p:spPr>
        <p:txBody>
          <a:bodyPr wrap="square" rtlCol="0">
            <a:spAutoFit/>
          </a:bodyPr>
          <a:lstStyle/>
          <a:p>
            <a:pPr>
              <a:spcAft>
                <a:spcPts val="400"/>
              </a:spcAft>
            </a:pPr>
            <a:r>
              <a:rPr lang="en-US" sz="2300" b="1" dirty="0">
                <a:solidFill>
                  <a:schemeClr val="tx2"/>
                </a:solidFill>
              </a:rPr>
              <a:t>Project Approval Processes –</a:t>
            </a:r>
          </a:p>
          <a:p>
            <a:pPr>
              <a:spcAft>
                <a:spcPts val="400"/>
              </a:spcAft>
            </a:pPr>
            <a:endParaRPr lang="en-US" sz="500" b="1" dirty="0">
              <a:solidFill>
                <a:schemeClr val="tx2"/>
              </a:solidFill>
            </a:endParaRPr>
          </a:p>
          <a:p>
            <a:pPr marL="461963" indent="-461963">
              <a:spcAft>
                <a:spcPts val="400"/>
              </a:spcAft>
              <a:buFont typeface="Wingdings" panose="05000000000000000000" pitchFamily="2" charset="2"/>
              <a:buChar char="§"/>
            </a:pPr>
            <a:r>
              <a:rPr lang="en-US" sz="2300" b="1" i="1" dirty="0">
                <a:solidFill>
                  <a:srgbClr val="1F497D"/>
                </a:solidFill>
              </a:rPr>
              <a:t>Technical Process</a:t>
            </a:r>
          </a:p>
          <a:p>
            <a:pPr marL="919163" lvl="1" indent="-461963">
              <a:spcAft>
                <a:spcPts val="400"/>
              </a:spcAft>
              <a:buFont typeface="Courier New" panose="02070309020205020404" pitchFamily="49" charset="0"/>
              <a:buChar char="o"/>
            </a:pPr>
            <a:r>
              <a:rPr lang="en-US" sz="2300" dirty="0">
                <a:solidFill>
                  <a:srgbClr val="1F497D"/>
                </a:solidFill>
              </a:rPr>
              <a:t>Program staff (DOT / consulting Engineer reviews design for compliance)</a:t>
            </a:r>
          </a:p>
          <a:p>
            <a:pPr marL="461963" indent="-461963">
              <a:spcAft>
                <a:spcPts val="400"/>
              </a:spcAft>
              <a:buFont typeface="Wingdings" panose="05000000000000000000" pitchFamily="2" charset="2"/>
              <a:buChar char="§"/>
            </a:pPr>
            <a:r>
              <a:rPr lang="en-US" sz="2300" b="1" i="1" dirty="0">
                <a:solidFill>
                  <a:srgbClr val="1F497D"/>
                </a:solidFill>
              </a:rPr>
              <a:t>Legal Process</a:t>
            </a:r>
          </a:p>
          <a:p>
            <a:pPr marL="914400" lvl="1" indent="-452438">
              <a:spcAft>
                <a:spcPts val="400"/>
              </a:spcAft>
              <a:buFont typeface="Courier New" panose="02070309020205020404" pitchFamily="49" charset="0"/>
              <a:buChar char="o"/>
            </a:pPr>
            <a:r>
              <a:rPr lang="en-US" sz="2300" dirty="0">
                <a:solidFill>
                  <a:srgbClr val="1F497D"/>
                </a:solidFill>
              </a:rPr>
              <a:t>I-Bank Staff and Program Bond Counsel work w/ Sponsor and Counsel to ensure satisfaction of Public Finance Law requirements (well versed thru NJEIT)</a:t>
            </a:r>
          </a:p>
          <a:p>
            <a:pPr marL="461963" indent="-409575">
              <a:spcAft>
                <a:spcPts val="400"/>
              </a:spcAft>
              <a:buFont typeface="Wingdings" panose="05000000000000000000" pitchFamily="2" charset="2"/>
              <a:buChar char="§"/>
            </a:pPr>
            <a:r>
              <a:rPr lang="en-US" sz="2300" b="1" i="1" dirty="0">
                <a:solidFill>
                  <a:srgbClr val="1F497D"/>
                </a:solidFill>
              </a:rPr>
              <a:t>Credit Process</a:t>
            </a:r>
          </a:p>
          <a:p>
            <a:pPr marL="914400" lvl="1" indent="-452438">
              <a:spcAft>
                <a:spcPts val="400"/>
              </a:spcAft>
              <a:buFont typeface="Courier New" panose="02070309020205020404" pitchFamily="49" charset="0"/>
              <a:buChar char="o"/>
            </a:pPr>
            <a:r>
              <a:rPr lang="en-US" sz="2300" dirty="0">
                <a:solidFill>
                  <a:srgbClr val="1F497D"/>
                </a:solidFill>
              </a:rPr>
              <a:t>Project Sponsor </a:t>
            </a:r>
            <a:r>
              <a:rPr lang="en-US" sz="2300" u="sng" dirty="0">
                <a:solidFill>
                  <a:srgbClr val="1F497D"/>
                </a:solidFill>
              </a:rPr>
              <a:t>must</a:t>
            </a:r>
            <a:r>
              <a:rPr lang="en-US" sz="2300" dirty="0">
                <a:solidFill>
                  <a:srgbClr val="1F497D"/>
                </a:solidFill>
              </a:rPr>
              <a:t> provide guarantee to the I-Bank (secures repay obligation)</a:t>
            </a:r>
          </a:p>
          <a:p>
            <a:pPr marL="914400" lvl="1" indent="-452438">
              <a:spcAft>
                <a:spcPts val="400"/>
              </a:spcAft>
              <a:buFont typeface="Courier New" panose="02070309020205020404" pitchFamily="49" charset="0"/>
              <a:buChar char="o"/>
            </a:pPr>
            <a:r>
              <a:rPr lang="en-US" sz="2300" dirty="0">
                <a:solidFill>
                  <a:srgbClr val="1F497D"/>
                </a:solidFill>
              </a:rPr>
              <a:t>Bond </a:t>
            </a:r>
            <a:r>
              <a:rPr lang="en-US" sz="2300" u="sng" dirty="0">
                <a:solidFill>
                  <a:srgbClr val="1F497D"/>
                </a:solidFill>
              </a:rPr>
              <a:t>must</a:t>
            </a:r>
            <a:r>
              <a:rPr lang="en-US" sz="2300" dirty="0">
                <a:solidFill>
                  <a:srgbClr val="1F497D"/>
                </a:solidFill>
              </a:rPr>
              <a:t> be backed by a General Obligation tax pledge (G.O.) from the LGU or a sponsoring LGU being served by the project sponsor to collateralize the loan</a:t>
            </a:r>
          </a:p>
          <a:p>
            <a:pPr marL="914400" lvl="1" indent="-452438">
              <a:spcAft>
                <a:spcPts val="400"/>
              </a:spcAft>
              <a:buFont typeface="Courier New" panose="02070309020205020404" pitchFamily="49" charset="0"/>
              <a:buChar char="o"/>
            </a:pPr>
            <a:r>
              <a:rPr lang="en-US" sz="2300" dirty="0">
                <a:solidFill>
                  <a:srgbClr val="1F497D"/>
                </a:solidFill>
              </a:rPr>
              <a:t>G.O. </a:t>
            </a:r>
            <a:r>
              <a:rPr lang="en-US" sz="2300" u="sng" dirty="0">
                <a:solidFill>
                  <a:srgbClr val="1F497D"/>
                </a:solidFill>
              </a:rPr>
              <a:t>must</a:t>
            </a:r>
            <a:r>
              <a:rPr lang="en-US" sz="2300" dirty="0">
                <a:solidFill>
                  <a:srgbClr val="1F497D"/>
                </a:solidFill>
              </a:rPr>
              <a:t> be </a:t>
            </a:r>
            <a:r>
              <a:rPr lang="en-US" sz="2300" dirty="0" err="1">
                <a:solidFill>
                  <a:srgbClr val="1F497D"/>
                </a:solidFill>
              </a:rPr>
              <a:t>Investmt</a:t>
            </a:r>
            <a:r>
              <a:rPr lang="en-US" sz="2300" dirty="0">
                <a:solidFill>
                  <a:srgbClr val="1F497D"/>
                </a:solidFill>
              </a:rPr>
              <a:t>-grade Rated – (limited exceptions-e.g. private rating, QBA)</a:t>
            </a:r>
          </a:p>
        </p:txBody>
      </p:sp>
    </p:spTree>
    <p:extLst>
      <p:ext uri="{BB962C8B-B14F-4D97-AF65-F5344CB8AC3E}">
        <p14:creationId xmlns:p14="http://schemas.microsoft.com/office/powerpoint/2010/main" val="2307827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08E1C2D-BAE9-42D3-9053-C8A152618395}"/>
              </a:ext>
            </a:extLst>
          </p:cNvPr>
          <p:cNvSpPr>
            <a:spLocks noChangeArrowheads="1"/>
          </p:cNvSpPr>
          <p:nvPr/>
        </p:nvSpPr>
        <p:spPr bwMode="auto">
          <a:xfrm>
            <a:off x="135467" y="238601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 Box 1032">
            <a:extLst>
              <a:ext uri="{FF2B5EF4-FFF2-40B4-BE49-F238E27FC236}">
                <a16:creationId xmlns:a16="http://schemas.microsoft.com/office/drawing/2014/main" id="{2F1CD372-0E90-45A9-87F3-D11C0FBD98D6}"/>
              </a:ext>
            </a:extLst>
          </p:cNvPr>
          <p:cNvSpPr txBox="1">
            <a:spLocks noChangeArrowheads="1"/>
          </p:cNvSpPr>
          <p:nvPr/>
        </p:nvSpPr>
        <p:spPr bwMode="auto">
          <a:xfrm>
            <a:off x="757364" y="330893"/>
            <a:ext cx="10718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800" i="1">
                <a:solidFill>
                  <a:srgbClr val="CC0000"/>
                </a:solidFill>
                <a:latin typeface="Arial" panose="020B0604020202020204" pitchFamily="34" charset="0"/>
              </a:defRPr>
            </a:lvl1pPr>
            <a:lvl2pPr marL="742950" indent="-285750">
              <a:defRPr sz="2800" i="1">
                <a:solidFill>
                  <a:srgbClr val="CC0000"/>
                </a:solidFill>
                <a:latin typeface="Arial" panose="020B0604020202020204" pitchFamily="34" charset="0"/>
              </a:defRPr>
            </a:lvl2pPr>
            <a:lvl3pPr marL="1143000" indent="-228600">
              <a:defRPr sz="2800" i="1">
                <a:solidFill>
                  <a:srgbClr val="CC0000"/>
                </a:solidFill>
                <a:latin typeface="Arial" panose="020B0604020202020204" pitchFamily="34" charset="0"/>
              </a:defRPr>
            </a:lvl3pPr>
            <a:lvl4pPr marL="1600200" indent="-228600">
              <a:defRPr sz="2800" i="1">
                <a:solidFill>
                  <a:srgbClr val="CC0000"/>
                </a:solidFill>
                <a:latin typeface="Arial" panose="020B0604020202020204" pitchFamily="34" charset="0"/>
              </a:defRPr>
            </a:lvl4pPr>
            <a:lvl5pPr marL="2057400" indent="-228600">
              <a:defRPr sz="2800" i="1">
                <a:solidFill>
                  <a:srgbClr val="CC0000"/>
                </a:solidFill>
                <a:latin typeface="Arial" panose="020B0604020202020204" pitchFamily="34" charset="0"/>
              </a:defRPr>
            </a:lvl5pPr>
            <a:lvl6pPr marL="2514600" indent="-228600" algn="ctr" eaLnBrk="0" fontAlgn="base" hangingPunct="0">
              <a:spcBef>
                <a:spcPct val="50000"/>
              </a:spcBef>
              <a:spcAft>
                <a:spcPct val="0"/>
              </a:spcAft>
              <a:defRPr sz="2800" i="1">
                <a:solidFill>
                  <a:srgbClr val="CC0000"/>
                </a:solidFill>
                <a:latin typeface="Arial" panose="020B0604020202020204" pitchFamily="34" charset="0"/>
              </a:defRPr>
            </a:lvl6pPr>
            <a:lvl7pPr marL="2971800" indent="-228600" algn="ctr" eaLnBrk="0" fontAlgn="base" hangingPunct="0">
              <a:spcBef>
                <a:spcPct val="50000"/>
              </a:spcBef>
              <a:spcAft>
                <a:spcPct val="0"/>
              </a:spcAft>
              <a:defRPr sz="2800" i="1">
                <a:solidFill>
                  <a:srgbClr val="CC0000"/>
                </a:solidFill>
                <a:latin typeface="Arial" panose="020B0604020202020204" pitchFamily="34" charset="0"/>
              </a:defRPr>
            </a:lvl7pPr>
            <a:lvl8pPr marL="3429000" indent="-228600" algn="ctr" eaLnBrk="0" fontAlgn="base" hangingPunct="0">
              <a:spcBef>
                <a:spcPct val="50000"/>
              </a:spcBef>
              <a:spcAft>
                <a:spcPct val="0"/>
              </a:spcAft>
              <a:defRPr sz="2800" i="1">
                <a:solidFill>
                  <a:srgbClr val="CC0000"/>
                </a:solidFill>
                <a:latin typeface="Arial" panose="020B0604020202020204" pitchFamily="34" charset="0"/>
              </a:defRPr>
            </a:lvl8pPr>
            <a:lvl9pPr marL="3886200" indent="-228600" algn="ctr" eaLnBrk="0" fontAlgn="base" hangingPunct="0">
              <a:spcBef>
                <a:spcPct val="50000"/>
              </a:spcBef>
              <a:spcAft>
                <a:spcPct val="0"/>
              </a:spcAft>
              <a:defRPr sz="2800" i="1">
                <a:solidFill>
                  <a:srgbClr val="CC0000"/>
                </a:solidFill>
                <a:latin typeface="Arial" panose="020B0604020202020204" pitchFamily="34" charset="0"/>
              </a:defRPr>
            </a:lvl9pPr>
          </a:lstStyle>
          <a:p>
            <a:pPr algn="ctr"/>
            <a:r>
              <a:rPr lang="en-US" sz="4400" i="0" dirty="0">
                <a:solidFill>
                  <a:prstClr val="black"/>
                </a:solidFill>
                <a:latin typeface="+mn-lt"/>
              </a:rPr>
              <a:t>I Bank / DOT – NJ </a:t>
            </a:r>
            <a:r>
              <a:rPr lang="en-US" sz="4400" i="0" dirty="0">
                <a:solidFill>
                  <a:prstClr val="black"/>
                </a:solidFill>
                <a:latin typeface="+mn-lt"/>
                <a:ea typeface="+mj-ea"/>
                <a:cs typeface="+mj-cs"/>
              </a:rPr>
              <a:t>Transportation Bank</a:t>
            </a:r>
          </a:p>
        </p:txBody>
      </p:sp>
      <p:sp>
        <p:nvSpPr>
          <p:cNvPr id="5" name="TextBox 4">
            <a:extLst>
              <a:ext uri="{FF2B5EF4-FFF2-40B4-BE49-F238E27FC236}">
                <a16:creationId xmlns:a16="http://schemas.microsoft.com/office/drawing/2014/main" id="{38D739FF-8346-4DF7-B631-2282585D12FA}"/>
              </a:ext>
            </a:extLst>
          </p:cNvPr>
          <p:cNvSpPr txBox="1"/>
          <p:nvPr/>
        </p:nvSpPr>
        <p:spPr>
          <a:xfrm>
            <a:off x="788894" y="1588700"/>
            <a:ext cx="11017625" cy="4031873"/>
          </a:xfrm>
          <a:prstGeom prst="rect">
            <a:avLst/>
          </a:prstGeom>
          <a:noFill/>
        </p:spPr>
        <p:txBody>
          <a:bodyPr wrap="square" rtlCol="0">
            <a:spAutoFit/>
          </a:bodyPr>
          <a:lstStyle/>
          <a:p>
            <a:pPr>
              <a:spcAft>
                <a:spcPts val="400"/>
              </a:spcAft>
            </a:pPr>
            <a:r>
              <a:rPr lang="en-US" sz="2400" b="1" dirty="0">
                <a:solidFill>
                  <a:schemeClr val="tx2"/>
                </a:solidFill>
              </a:rPr>
              <a:t>Financial Components –</a:t>
            </a:r>
          </a:p>
          <a:p>
            <a:pPr>
              <a:spcAft>
                <a:spcPts val="400"/>
              </a:spcAft>
            </a:pPr>
            <a:endParaRPr lang="en-US" sz="1000" b="1" dirty="0">
              <a:solidFill>
                <a:schemeClr val="tx2"/>
              </a:solidFill>
            </a:endParaRPr>
          </a:p>
          <a:p>
            <a:pPr marL="461963" indent="-461963">
              <a:spcAft>
                <a:spcPts val="400"/>
              </a:spcAft>
              <a:buFont typeface="Wingdings" panose="05000000000000000000" pitchFamily="2" charset="2"/>
              <a:buChar char="§"/>
            </a:pPr>
            <a:r>
              <a:rPr lang="en-US" sz="2400" b="1" i="1" dirty="0">
                <a:solidFill>
                  <a:srgbClr val="1F497D"/>
                </a:solidFill>
              </a:rPr>
              <a:t>Borrowing Process – </a:t>
            </a:r>
            <a:r>
              <a:rPr lang="en-US" sz="2400" i="1" dirty="0">
                <a:solidFill>
                  <a:srgbClr val="1F497D"/>
                </a:solidFill>
              </a:rPr>
              <a:t>in development…</a:t>
            </a:r>
          </a:p>
          <a:p>
            <a:pPr marL="914400" lvl="1" indent="-452438">
              <a:spcAft>
                <a:spcPts val="400"/>
              </a:spcAft>
              <a:buFont typeface="Courier New" panose="02070309020205020404" pitchFamily="49" charset="0"/>
              <a:buChar char="o"/>
            </a:pPr>
            <a:r>
              <a:rPr lang="en-US" sz="2400" u="sng" dirty="0">
                <a:solidFill>
                  <a:srgbClr val="1F497D"/>
                </a:solidFill>
              </a:rPr>
              <a:t>Applications</a:t>
            </a:r>
            <a:r>
              <a:rPr lang="en-US" sz="2400" dirty="0">
                <a:solidFill>
                  <a:srgbClr val="1F497D"/>
                </a:solidFill>
              </a:rPr>
              <a:t> will be submitted – Rolling = </a:t>
            </a:r>
            <a:r>
              <a:rPr lang="en-US" sz="2400" b="1" dirty="0">
                <a:solidFill>
                  <a:srgbClr val="FF0000"/>
                </a:solidFill>
              </a:rPr>
              <a:t>TBD</a:t>
            </a:r>
            <a:endParaRPr lang="en-US" sz="2400" dirty="0">
              <a:solidFill>
                <a:srgbClr val="1F497D"/>
              </a:solidFill>
            </a:endParaRPr>
          </a:p>
          <a:p>
            <a:pPr marL="914400" lvl="1" indent="-452438">
              <a:spcAft>
                <a:spcPts val="400"/>
              </a:spcAft>
              <a:buFont typeface="Courier New" panose="02070309020205020404" pitchFamily="49" charset="0"/>
              <a:buChar char="o"/>
            </a:pPr>
            <a:r>
              <a:rPr lang="en-US" sz="2400" dirty="0">
                <a:solidFill>
                  <a:srgbClr val="1F497D"/>
                </a:solidFill>
              </a:rPr>
              <a:t>Application Forms – Electronic application similar to NJEIT </a:t>
            </a:r>
            <a:r>
              <a:rPr lang="en-US" sz="2400" dirty="0">
                <a:solidFill>
                  <a:srgbClr val="00B0F0"/>
                </a:solidFill>
              </a:rPr>
              <a:t>H2</a:t>
            </a:r>
            <a:r>
              <a:rPr lang="en-US" sz="2400" dirty="0">
                <a:solidFill>
                  <a:srgbClr val="1F497D"/>
                </a:solidFill>
              </a:rPr>
              <a:t>L</a:t>
            </a:r>
            <a:r>
              <a:rPr lang="en-US" sz="2400" dirty="0">
                <a:solidFill>
                  <a:srgbClr val="00B0F0"/>
                </a:solidFill>
              </a:rPr>
              <a:t>O</a:t>
            </a:r>
            <a:r>
              <a:rPr lang="en-US" sz="2400" dirty="0">
                <a:solidFill>
                  <a:srgbClr val="1F497D"/>
                </a:solidFill>
              </a:rPr>
              <a:t>ans = </a:t>
            </a:r>
            <a:r>
              <a:rPr lang="en-US" sz="2400" b="1" dirty="0">
                <a:solidFill>
                  <a:srgbClr val="FF0000"/>
                </a:solidFill>
              </a:rPr>
              <a:t>TBD</a:t>
            </a:r>
          </a:p>
          <a:p>
            <a:pPr marL="914400" lvl="1" indent="-452438">
              <a:spcAft>
                <a:spcPts val="400"/>
              </a:spcAft>
              <a:buFont typeface="Courier New" panose="02070309020205020404" pitchFamily="49" charset="0"/>
              <a:buChar char="o"/>
            </a:pPr>
            <a:r>
              <a:rPr lang="en-US" sz="2400" dirty="0">
                <a:solidFill>
                  <a:srgbClr val="1F497D"/>
                </a:solidFill>
              </a:rPr>
              <a:t>Short-Term Construction Loan  (currently up to 3 </a:t>
            </a:r>
            <a:r>
              <a:rPr lang="en-US" sz="2400" u="sng" dirty="0">
                <a:solidFill>
                  <a:srgbClr val="1F497D"/>
                </a:solidFill>
              </a:rPr>
              <a:t>full</a:t>
            </a:r>
            <a:r>
              <a:rPr lang="en-US" sz="2400" dirty="0">
                <a:solidFill>
                  <a:srgbClr val="1F497D"/>
                </a:solidFill>
              </a:rPr>
              <a:t> State fiscal years)</a:t>
            </a:r>
          </a:p>
          <a:p>
            <a:pPr marL="1371600" lvl="2" indent="-452438">
              <a:spcAft>
                <a:spcPts val="400"/>
              </a:spcAft>
              <a:buFont typeface="Arial" panose="020B0604020202020204" pitchFamily="34" charset="0"/>
              <a:buChar char="•"/>
            </a:pPr>
            <a:r>
              <a:rPr lang="en-US" sz="2400" dirty="0">
                <a:solidFill>
                  <a:srgbClr val="FF0000"/>
                </a:solidFill>
              </a:rPr>
              <a:t>funds Engineering, Planning &amp; Design costs (architects, bond counsel, etc.)</a:t>
            </a:r>
          </a:p>
          <a:p>
            <a:pPr marL="1371600" lvl="2" indent="-452438">
              <a:spcAft>
                <a:spcPts val="400"/>
              </a:spcAft>
              <a:buFont typeface="Arial" panose="020B0604020202020204" pitchFamily="34" charset="0"/>
              <a:buChar char="•"/>
            </a:pPr>
            <a:r>
              <a:rPr lang="en-US" sz="2400" dirty="0">
                <a:solidFill>
                  <a:srgbClr val="1F497D"/>
                </a:solidFill>
              </a:rPr>
              <a:t>funds construction costs through to completion (take out w/ L-T loan)</a:t>
            </a:r>
          </a:p>
          <a:p>
            <a:pPr marL="1828800" lvl="3" indent="-452438">
              <a:spcAft>
                <a:spcPts val="400"/>
              </a:spcAft>
              <a:buSzPct val="60000"/>
              <a:buFont typeface="Courier New" panose="02070309020205020404" pitchFamily="49" charset="0"/>
              <a:buChar char="o"/>
            </a:pPr>
            <a:r>
              <a:rPr lang="en-US" sz="2400" i="1" dirty="0">
                <a:solidFill>
                  <a:srgbClr val="1F497D"/>
                </a:solidFill>
              </a:rPr>
              <a:t>(like a Line-of-Credit; interest charged only on funds drawn for </a:t>
            </a:r>
            <a:r>
              <a:rPr lang="en-US" sz="2400" i="1" dirty="0" err="1">
                <a:solidFill>
                  <a:srgbClr val="1F497D"/>
                </a:solidFill>
              </a:rPr>
              <a:t>req’s</a:t>
            </a:r>
            <a:r>
              <a:rPr lang="en-US" sz="2400" i="1" dirty="0">
                <a:solidFill>
                  <a:srgbClr val="1F497D"/>
                </a:solidFill>
              </a:rPr>
              <a:t>)</a:t>
            </a:r>
          </a:p>
          <a:p>
            <a:pPr marL="914400" lvl="1" indent="-452438">
              <a:spcAft>
                <a:spcPts val="400"/>
              </a:spcAft>
              <a:buFont typeface="Courier New" panose="02070309020205020404" pitchFamily="49" charset="0"/>
              <a:buChar char="o"/>
            </a:pPr>
            <a:r>
              <a:rPr lang="en-US" sz="2400" dirty="0">
                <a:solidFill>
                  <a:srgbClr val="1F497D"/>
                </a:solidFill>
              </a:rPr>
              <a:t>Invoices required (cost-incurrence Program / not reimbursement)</a:t>
            </a:r>
          </a:p>
        </p:txBody>
      </p:sp>
    </p:spTree>
    <p:extLst>
      <p:ext uri="{BB962C8B-B14F-4D97-AF65-F5344CB8AC3E}">
        <p14:creationId xmlns:p14="http://schemas.microsoft.com/office/powerpoint/2010/main" val="3749048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08E1C2D-BAE9-42D3-9053-C8A152618395}"/>
              </a:ext>
            </a:extLst>
          </p:cNvPr>
          <p:cNvSpPr>
            <a:spLocks noChangeArrowheads="1"/>
          </p:cNvSpPr>
          <p:nvPr/>
        </p:nvSpPr>
        <p:spPr bwMode="auto">
          <a:xfrm>
            <a:off x="135467" y="238601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 Box 1032">
            <a:extLst>
              <a:ext uri="{FF2B5EF4-FFF2-40B4-BE49-F238E27FC236}">
                <a16:creationId xmlns:a16="http://schemas.microsoft.com/office/drawing/2014/main" id="{2F1CD372-0E90-45A9-87F3-D11C0FBD98D6}"/>
              </a:ext>
            </a:extLst>
          </p:cNvPr>
          <p:cNvSpPr txBox="1">
            <a:spLocks noChangeArrowheads="1"/>
          </p:cNvSpPr>
          <p:nvPr/>
        </p:nvSpPr>
        <p:spPr bwMode="auto">
          <a:xfrm>
            <a:off x="757364" y="330893"/>
            <a:ext cx="10718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800" i="1">
                <a:solidFill>
                  <a:srgbClr val="CC0000"/>
                </a:solidFill>
                <a:latin typeface="Arial" panose="020B0604020202020204" pitchFamily="34" charset="0"/>
              </a:defRPr>
            </a:lvl1pPr>
            <a:lvl2pPr marL="742950" indent="-285750">
              <a:defRPr sz="2800" i="1">
                <a:solidFill>
                  <a:srgbClr val="CC0000"/>
                </a:solidFill>
                <a:latin typeface="Arial" panose="020B0604020202020204" pitchFamily="34" charset="0"/>
              </a:defRPr>
            </a:lvl2pPr>
            <a:lvl3pPr marL="1143000" indent="-228600">
              <a:defRPr sz="2800" i="1">
                <a:solidFill>
                  <a:srgbClr val="CC0000"/>
                </a:solidFill>
                <a:latin typeface="Arial" panose="020B0604020202020204" pitchFamily="34" charset="0"/>
              </a:defRPr>
            </a:lvl3pPr>
            <a:lvl4pPr marL="1600200" indent="-228600">
              <a:defRPr sz="2800" i="1">
                <a:solidFill>
                  <a:srgbClr val="CC0000"/>
                </a:solidFill>
                <a:latin typeface="Arial" panose="020B0604020202020204" pitchFamily="34" charset="0"/>
              </a:defRPr>
            </a:lvl4pPr>
            <a:lvl5pPr marL="2057400" indent="-228600">
              <a:defRPr sz="2800" i="1">
                <a:solidFill>
                  <a:srgbClr val="CC0000"/>
                </a:solidFill>
                <a:latin typeface="Arial" panose="020B0604020202020204" pitchFamily="34" charset="0"/>
              </a:defRPr>
            </a:lvl5pPr>
            <a:lvl6pPr marL="2514600" indent="-228600" algn="ctr" eaLnBrk="0" fontAlgn="base" hangingPunct="0">
              <a:spcBef>
                <a:spcPct val="50000"/>
              </a:spcBef>
              <a:spcAft>
                <a:spcPct val="0"/>
              </a:spcAft>
              <a:defRPr sz="2800" i="1">
                <a:solidFill>
                  <a:srgbClr val="CC0000"/>
                </a:solidFill>
                <a:latin typeface="Arial" panose="020B0604020202020204" pitchFamily="34" charset="0"/>
              </a:defRPr>
            </a:lvl6pPr>
            <a:lvl7pPr marL="2971800" indent="-228600" algn="ctr" eaLnBrk="0" fontAlgn="base" hangingPunct="0">
              <a:spcBef>
                <a:spcPct val="50000"/>
              </a:spcBef>
              <a:spcAft>
                <a:spcPct val="0"/>
              </a:spcAft>
              <a:defRPr sz="2800" i="1">
                <a:solidFill>
                  <a:srgbClr val="CC0000"/>
                </a:solidFill>
                <a:latin typeface="Arial" panose="020B0604020202020204" pitchFamily="34" charset="0"/>
              </a:defRPr>
            </a:lvl7pPr>
            <a:lvl8pPr marL="3429000" indent="-228600" algn="ctr" eaLnBrk="0" fontAlgn="base" hangingPunct="0">
              <a:spcBef>
                <a:spcPct val="50000"/>
              </a:spcBef>
              <a:spcAft>
                <a:spcPct val="0"/>
              </a:spcAft>
              <a:defRPr sz="2800" i="1">
                <a:solidFill>
                  <a:srgbClr val="CC0000"/>
                </a:solidFill>
                <a:latin typeface="Arial" panose="020B0604020202020204" pitchFamily="34" charset="0"/>
              </a:defRPr>
            </a:lvl8pPr>
            <a:lvl9pPr marL="3886200" indent="-228600" algn="ctr" eaLnBrk="0" fontAlgn="base" hangingPunct="0">
              <a:spcBef>
                <a:spcPct val="50000"/>
              </a:spcBef>
              <a:spcAft>
                <a:spcPct val="0"/>
              </a:spcAft>
              <a:defRPr sz="2800" i="1">
                <a:solidFill>
                  <a:srgbClr val="CC0000"/>
                </a:solidFill>
                <a:latin typeface="Arial" panose="020B0604020202020204" pitchFamily="34" charset="0"/>
              </a:defRPr>
            </a:lvl9pPr>
          </a:lstStyle>
          <a:p>
            <a:pPr algn="ctr"/>
            <a:r>
              <a:rPr lang="en-US" sz="4400" i="0" dirty="0">
                <a:solidFill>
                  <a:prstClr val="black"/>
                </a:solidFill>
                <a:latin typeface="+mn-lt"/>
              </a:rPr>
              <a:t>I Bank / DOT – NJ </a:t>
            </a:r>
            <a:r>
              <a:rPr lang="en-US" sz="4400" i="0" dirty="0">
                <a:solidFill>
                  <a:prstClr val="black"/>
                </a:solidFill>
                <a:latin typeface="+mn-lt"/>
                <a:ea typeface="+mj-ea"/>
                <a:cs typeface="+mj-cs"/>
              </a:rPr>
              <a:t>Transportation Bank</a:t>
            </a:r>
          </a:p>
        </p:txBody>
      </p:sp>
      <p:sp>
        <p:nvSpPr>
          <p:cNvPr id="5" name="TextBox 4">
            <a:extLst>
              <a:ext uri="{FF2B5EF4-FFF2-40B4-BE49-F238E27FC236}">
                <a16:creationId xmlns:a16="http://schemas.microsoft.com/office/drawing/2014/main" id="{38D739FF-8346-4DF7-B631-2282585D12FA}"/>
              </a:ext>
            </a:extLst>
          </p:cNvPr>
          <p:cNvSpPr txBox="1"/>
          <p:nvPr/>
        </p:nvSpPr>
        <p:spPr>
          <a:xfrm>
            <a:off x="868598" y="1645577"/>
            <a:ext cx="11045754" cy="4873129"/>
          </a:xfrm>
          <a:prstGeom prst="rect">
            <a:avLst/>
          </a:prstGeom>
          <a:noFill/>
        </p:spPr>
        <p:txBody>
          <a:bodyPr wrap="square" rtlCol="0">
            <a:spAutoFit/>
          </a:bodyPr>
          <a:lstStyle/>
          <a:p>
            <a:pPr>
              <a:spcAft>
                <a:spcPts val="400"/>
              </a:spcAft>
            </a:pPr>
            <a:r>
              <a:rPr lang="en-US" sz="2400" b="1" dirty="0">
                <a:solidFill>
                  <a:schemeClr val="tx2"/>
                </a:solidFill>
              </a:rPr>
              <a:t>Financial Components – Bonding Program</a:t>
            </a:r>
          </a:p>
          <a:p>
            <a:pPr>
              <a:spcAft>
                <a:spcPts val="400"/>
              </a:spcAft>
            </a:pPr>
            <a:endParaRPr lang="en-US" sz="1000" b="1" dirty="0">
              <a:solidFill>
                <a:schemeClr val="tx2"/>
              </a:solidFill>
            </a:endParaRPr>
          </a:p>
          <a:p>
            <a:pPr marL="461963" indent="-461963">
              <a:spcAft>
                <a:spcPts val="400"/>
              </a:spcAft>
              <a:buFont typeface="Wingdings" panose="05000000000000000000" pitchFamily="2" charset="2"/>
              <a:buChar char="§"/>
            </a:pPr>
            <a:r>
              <a:rPr lang="en-US" sz="2400" b="1" i="1" dirty="0">
                <a:solidFill>
                  <a:srgbClr val="1F497D"/>
                </a:solidFill>
              </a:rPr>
              <a:t>Conversion to Long-Term Loans </a:t>
            </a:r>
            <a:r>
              <a:rPr lang="en-US" sz="2400" i="1" dirty="0">
                <a:solidFill>
                  <a:srgbClr val="1F497D"/>
                </a:solidFill>
              </a:rPr>
              <a:t>(in development)</a:t>
            </a:r>
          </a:p>
          <a:p>
            <a:pPr lvl="1">
              <a:spcAft>
                <a:spcPts val="400"/>
              </a:spcAft>
            </a:pPr>
            <a:endParaRPr lang="en-US" sz="2400" dirty="0">
              <a:solidFill>
                <a:srgbClr val="1F497D"/>
              </a:solidFill>
            </a:endParaRPr>
          </a:p>
          <a:p>
            <a:pPr lvl="1">
              <a:spcAft>
                <a:spcPts val="400"/>
              </a:spcAft>
            </a:pPr>
            <a:endParaRPr lang="en-US" sz="2400" dirty="0">
              <a:solidFill>
                <a:srgbClr val="1F497D"/>
              </a:solidFill>
            </a:endParaRPr>
          </a:p>
          <a:p>
            <a:pPr lvl="1">
              <a:spcAft>
                <a:spcPts val="400"/>
              </a:spcAft>
            </a:pPr>
            <a:endParaRPr lang="en-US" sz="2400" dirty="0">
              <a:solidFill>
                <a:srgbClr val="1F497D"/>
              </a:solidFill>
            </a:endParaRPr>
          </a:p>
          <a:p>
            <a:pPr lvl="1">
              <a:spcAft>
                <a:spcPts val="400"/>
              </a:spcAft>
            </a:pPr>
            <a:endParaRPr lang="en-US" sz="2400" dirty="0">
              <a:solidFill>
                <a:srgbClr val="1F497D"/>
              </a:solidFill>
            </a:endParaRPr>
          </a:p>
          <a:p>
            <a:pPr lvl="1">
              <a:spcAft>
                <a:spcPts val="400"/>
              </a:spcAft>
            </a:pPr>
            <a:endParaRPr lang="en-US" sz="2400" dirty="0">
              <a:solidFill>
                <a:srgbClr val="1F497D"/>
              </a:solidFill>
            </a:endParaRPr>
          </a:p>
          <a:p>
            <a:pPr marL="914400" lvl="1" indent="-457200">
              <a:spcAft>
                <a:spcPts val="400"/>
              </a:spcAft>
              <a:buFont typeface="Courier New" panose="02070309020205020404" pitchFamily="49" charset="0"/>
              <a:buChar char="o"/>
            </a:pPr>
            <a:endParaRPr lang="en-US" sz="2400" dirty="0">
              <a:solidFill>
                <a:srgbClr val="1F497D"/>
              </a:solidFill>
            </a:endParaRPr>
          </a:p>
          <a:p>
            <a:pPr marL="914400" lvl="1" indent="-457200">
              <a:spcAft>
                <a:spcPts val="400"/>
              </a:spcAft>
              <a:buFont typeface="Courier New" panose="02070309020205020404" pitchFamily="49" charset="0"/>
              <a:buChar char="o"/>
            </a:pPr>
            <a:endParaRPr lang="en-US" sz="2400" dirty="0">
              <a:solidFill>
                <a:srgbClr val="1F497D"/>
              </a:solidFill>
            </a:endParaRPr>
          </a:p>
          <a:p>
            <a:pPr marL="457200" indent="-457200">
              <a:spcAft>
                <a:spcPts val="400"/>
              </a:spcAft>
              <a:buFont typeface="Wingdings" panose="05000000000000000000" pitchFamily="2" charset="2"/>
              <a:buChar char="§"/>
            </a:pPr>
            <a:r>
              <a:rPr lang="en-US" sz="2400" dirty="0">
                <a:solidFill>
                  <a:srgbClr val="1F497D"/>
                </a:solidFill>
              </a:rPr>
              <a:t>Savings (Est.) from </a:t>
            </a:r>
            <a:r>
              <a:rPr lang="en-US" sz="2400">
                <a:solidFill>
                  <a:srgbClr val="1F497D"/>
                </a:solidFill>
              </a:rPr>
              <a:t>receiving 49% </a:t>
            </a:r>
            <a:r>
              <a:rPr lang="en-US" sz="2400" dirty="0">
                <a:solidFill>
                  <a:srgbClr val="1F497D"/>
                </a:solidFill>
              </a:rPr>
              <a:t>of funds at 0% for 35 </a:t>
            </a:r>
            <a:r>
              <a:rPr lang="en-US" sz="2400" dirty="0" err="1">
                <a:solidFill>
                  <a:srgbClr val="1F497D"/>
                </a:solidFill>
              </a:rPr>
              <a:t>yrs</a:t>
            </a:r>
            <a:r>
              <a:rPr lang="en-US" sz="2400" dirty="0">
                <a:solidFill>
                  <a:srgbClr val="1F497D"/>
                </a:solidFill>
              </a:rPr>
              <a:t> = at least </a:t>
            </a:r>
            <a:r>
              <a:rPr lang="en-US" sz="2400" b="1" dirty="0">
                <a:solidFill>
                  <a:srgbClr val="1F497D"/>
                </a:solidFill>
              </a:rPr>
              <a:t>26-30%</a:t>
            </a:r>
          </a:p>
          <a:p>
            <a:pPr lvl="8">
              <a:spcAft>
                <a:spcPts val="400"/>
              </a:spcAft>
            </a:pPr>
            <a:r>
              <a:rPr lang="en-US" sz="2400" dirty="0">
                <a:solidFill>
                  <a:srgbClr val="1F497D"/>
                </a:solidFill>
              </a:rPr>
              <a:t>			     </a:t>
            </a:r>
            <a:r>
              <a:rPr lang="en-US" sz="2000" i="1" dirty="0">
                <a:solidFill>
                  <a:srgbClr val="1F497D"/>
                </a:solidFill>
              </a:rPr>
              <a:t>(lower rated LGUs save more)</a:t>
            </a:r>
            <a:r>
              <a:rPr lang="en-US" sz="2000" dirty="0">
                <a:solidFill>
                  <a:srgbClr val="1F497D"/>
                </a:solidFill>
              </a:rPr>
              <a:t> </a:t>
            </a:r>
          </a:p>
        </p:txBody>
      </p:sp>
      <p:sp>
        <p:nvSpPr>
          <p:cNvPr id="2" name="Rectangle 1">
            <a:extLst>
              <a:ext uri="{FF2B5EF4-FFF2-40B4-BE49-F238E27FC236}">
                <a16:creationId xmlns:a16="http://schemas.microsoft.com/office/drawing/2014/main" id="{72B7808E-A6DE-42FA-B51A-E1C1447DE39F}"/>
              </a:ext>
            </a:extLst>
          </p:cNvPr>
          <p:cNvSpPr/>
          <p:nvPr/>
        </p:nvSpPr>
        <p:spPr>
          <a:xfrm>
            <a:off x="1366344" y="2900858"/>
            <a:ext cx="1072055" cy="201009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S.T.I.B.</a:t>
            </a:r>
          </a:p>
          <a:p>
            <a:pPr algn="ctr"/>
            <a:r>
              <a:rPr lang="en-US" b="1" dirty="0">
                <a:solidFill>
                  <a:schemeClr val="tx1"/>
                </a:solidFill>
              </a:rPr>
              <a:t>-------</a:t>
            </a:r>
          </a:p>
          <a:p>
            <a:pPr algn="ctr"/>
            <a:r>
              <a:rPr lang="en-US" dirty="0">
                <a:solidFill>
                  <a:srgbClr val="FF0000"/>
                </a:solidFill>
              </a:rPr>
              <a:t>$22.6M/ </a:t>
            </a:r>
            <a:r>
              <a:rPr lang="en-US" dirty="0">
                <a:solidFill>
                  <a:schemeClr val="tx1"/>
                </a:solidFill>
              </a:rPr>
              <a:t>annum</a:t>
            </a:r>
          </a:p>
        </p:txBody>
      </p:sp>
      <p:sp>
        <p:nvSpPr>
          <p:cNvPr id="8" name="Arrow: Right 7">
            <a:extLst>
              <a:ext uri="{FF2B5EF4-FFF2-40B4-BE49-F238E27FC236}">
                <a16:creationId xmlns:a16="http://schemas.microsoft.com/office/drawing/2014/main" id="{0CE5E78F-92E4-4841-8181-86E9C572118C}"/>
              </a:ext>
            </a:extLst>
          </p:cNvPr>
          <p:cNvSpPr/>
          <p:nvPr/>
        </p:nvSpPr>
        <p:spPr>
          <a:xfrm>
            <a:off x="2496204" y="2948159"/>
            <a:ext cx="425674" cy="244188"/>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481E059A-1CEC-4FDC-A74B-B16CCE0C8E43}"/>
              </a:ext>
            </a:extLst>
          </p:cNvPr>
          <p:cNvSpPr/>
          <p:nvPr/>
        </p:nvSpPr>
        <p:spPr>
          <a:xfrm>
            <a:off x="2480445" y="3957885"/>
            <a:ext cx="441433" cy="231233"/>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7DFC560-0AF6-4909-A76D-3602F11E6F2D}"/>
              </a:ext>
            </a:extLst>
          </p:cNvPr>
          <p:cNvSpPr/>
          <p:nvPr/>
        </p:nvSpPr>
        <p:spPr>
          <a:xfrm>
            <a:off x="2958661" y="2900858"/>
            <a:ext cx="4072761" cy="31714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Program Admin Costs [</a:t>
            </a:r>
            <a:r>
              <a:rPr lang="en-US" dirty="0">
                <a:solidFill>
                  <a:srgbClr val="FF0000"/>
                </a:solidFill>
              </a:rPr>
              <a:t>$1.6M</a:t>
            </a:r>
            <a:r>
              <a:rPr lang="en-US" dirty="0">
                <a:solidFill>
                  <a:schemeClr val="tx1"/>
                </a:solidFill>
              </a:rPr>
              <a:t>]</a:t>
            </a:r>
          </a:p>
        </p:txBody>
      </p:sp>
      <p:sp>
        <p:nvSpPr>
          <p:cNvPr id="10" name="Rectangle 9">
            <a:extLst>
              <a:ext uri="{FF2B5EF4-FFF2-40B4-BE49-F238E27FC236}">
                <a16:creationId xmlns:a16="http://schemas.microsoft.com/office/drawing/2014/main" id="{DB552BE7-9F10-432E-B510-55788AD503D9}"/>
              </a:ext>
            </a:extLst>
          </p:cNvPr>
          <p:cNvSpPr/>
          <p:nvPr/>
        </p:nvSpPr>
        <p:spPr>
          <a:xfrm>
            <a:off x="4545724" y="3444770"/>
            <a:ext cx="2464678" cy="8541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Loan Funds </a:t>
            </a:r>
            <a:r>
              <a:rPr lang="en-US">
                <a:solidFill>
                  <a:schemeClr val="tx1"/>
                </a:solidFill>
              </a:rPr>
              <a:t>[</a:t>
            </a:r>
            <a:r>
              <a:rPr lang="en-US">
                <a:solidFill>
                  <a:srgbClr val="FF0000"/>
                </a:solidFill>
              </a:rPr>
              <a:t>$19M</a:t>
            </a:r>
            <a:r>
              <a:rPr lang="en-US" dirty="0">
                <a:solidFill>
                  <a:schemeClr val="tx1"/>
                </a:solidFill>
              </a:rPr>
              <a:t>]</a:t>
            </a:r>
          </a:p>
        </p:txBody>
      </p:sp>
      <p:sp>
        <p:nvSpPr>
          <p:cNvPr id="11" name="Rectangle 10">
            <a:extLst>
              <a:ext uri="{FF2B5EF4-FFF2-40B4-BE49-F238E27FC236}">
                <a16:creationId xmlns:a16="http://schemas.microsoft.com/office/drawing/2014/main" id="{16B1DC90-1004-419C-99CE-71CA1FEDE296}"/>
              </a:ext>
            </a:extLst>
          </p:cNvPr>
          <p:cNvSpPr/>
          <p:nvPr/>
        </p:nvSpPr>
        <p:spPr>
          <a:xfrm>
            <a:off x="4540474" y="4309397"/>
            <a:ext cx="2473391" cy="60155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Bond Reserves (for AAA) [$2.0M]</a:t>
            </a:r>
          </a:p>
        </p:txBody>
      </p:sp>
      <p:sp>
        <p:nvSpPr>
          <p:cNvPr id="12" name="Arrow: Right 11">
            <a:extLst>
              <a:ext uri="{FF2B5EF4-FFF2-40B4-BE49-F238E27FC236}">
                <a16:creationId xmlns:a16="http://schemas.microsoft.com/office/drawing/2014/main" id="{C8BBFF39-9B94-448F-A594-175AF3FA11B7}"/>
              </a:ext>
            </a:extLst>
          </p:cNvPr>
          <p:cNvSpPr/>
          <p:nvPr/>
        </p:nvSpPr>
        <p:spPr>
          <a:xfrm>
            <a:off x="7040135" y="4403990"/>
            <a:ext cx="569347" cy="31515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CC0F1337-ED09-4632-9335-F8FF0D6D5350}"/>
              </a:ext>
            </a:extLst>
          </p:cNvPr>
          <p:cNvSpPr/>
          <p:nvPr/>
        </p:nvSpPr>
        <p:spPr>
          <a:xfrm>
            <a:off x="7045385" y="3541990"/>
            <a:ext cx="564097" cy="3337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B87C7C6-F71D-47CB-A7E5-074E0886D7AF}"/>
              </a:ext>
            </a:extLst>
          </p:cNvPr>
          <p:cNvSpPr/>
          <p:nvPr/>
        </p:nvSpPr>
        <p:spPr>
          <a:xfrm>
            <a:off x="7688306" y="3421295"/>
            <a:ext cx="3463170" cy="853953"/>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$19M State Loan Funds at </a:t>
            </a:r>
            <a:r>
              <a:rPr lang="en-US" sz="2000" b="1" dirty="0">
                <a:solidFill>
                  <a:schemeClr val="tx1"/>
                </a:solidFill>
              </a:rPr>
              <a:t>0%</a:t>
            </a:r>
            <a:r>
              <a:rPr lang="en-US" sz="2000" dirty="0">
                <a:solidFill>
                  <a:schemeClr val="tx1"/>
                </a:solidFill>
              </a:rPr>
              <a:t> </a:t>
            </a:r>
            <a:r>
              <a:rPr lang="en-US" dirty="0">
                <a:solidFill>
                  <a:schemeClr val="tx1"/>
                </a:solidFill>
              </a:rPr>
              <a:t>rate</a:t>
            </a:r>
          </a:p>
        </p:txBody>
      </p:sp>
      <p:sp>
        <p:nvSpPr>
          <p:cNvPr id="15" name="Rectangle 14">
            <a:extLst>
              <a:ext uri="{FF2B5EF4-FFF2-40B4-BE49-F238E27FC236}">
                <a16:creationId xmlns:a16="http://schemas.microsoft.com/office/drawing/2014/main" id="{75A393EC-E822-4C07-BD2A-AC6615911D5B}"/>
              </a:ext>
            </a:extLst>
          </p:cNvPr>
          <p:cNvSpPr/>
          <p:nvPr/>
        </p:nvSpPr>
        <p:spPr>
          <a:xfrm>
            <a:off x="7683056" y="4285758"/>
            <a:ext cx="3463170" cy="593833"/>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$20M Bond Funds at </a:t>
            </a:r>
            <a:r>
              <a:rPr lang="en-US" sz="2000" b="1" dirty="0">
                <a:solidFill>
                  <a:schemeClr val="tx1"/>
                </a:solidFill>
              </a:rPr>
              <a:t>AAA%</a:t>
            </a:r>
            <a:r>
              <a:rPr lang="en-US" sz="2000" dirty="0">
                <a:solidFill>
                  <a:schemeClr val="tx1"/>
                </a:solidFill>
              </a:rPr>
              <a:t> </a:t>
            </a:r>
            <a:r>
              <a:rPr lang="en-US" dirty="0">
                <a:solidFill>
                  <a:schemeClr val="tx1"/>
                </a:solidFill>
              </a:rPr>
              <a:t>rate</a:t>
            </a:r>
          </a:p>
        </p:txBody>
      </p:sp>
      <p:sp>
        <p:nvSpPr>
          <p:cNvPr id="16" name="Rectangle 15">
            <a:extLst>
              <a:ext uri="{FF2B5EF4-FFF2-40B4-BE49-F238E27FC236}">
                <a16:creationId xmlns:a16="http://schemas.microsoft.com/office/drawing/2014/main" id="{83EAFF50-F60C-4944-8052-42A7B36D1E9B}"/>
              </a:ext>
            </a:extLst>
          </p:cNvPr>
          <p:cNvSpPr/>
          <p:nvPr/>
        </p:nvSpPr>
        <p:spPr>
          <a:xfrm>
            <a:off x="6470469" y="4960883"/>
            <a:ext cx="1463040" cy="549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Assumes 10:1 Leverage</a:t>
            </a:r>
          </a:p>
        </p:txBody>
      </p:sp>
      <p:sp>
        <p:nvSpPr>
          <p:cNvPr id="17" name="Rectangle 16">
            <a:extLst>
              <a:ext uri="{FF2B5EF4-FFF2-40B4-BE49-F238E27FC236}">
                <a16:creationId xmlns:a16="http://schemas.microsoft.com/office/drawing/2014/main" id="{89290F8A-F794-44A5-A31A-1813557EB80D}"/>
              </a:ext>
            </a:extLst>
          </p:cNvPr>
          <p:cNvSpPr/>
          <p:nvPr/>
        </p:nvSpPr>
        <p:spPr>
          <a:xfrm>
            <a:off x="7683056" y="2745032"/>
            <a:ext cx="3463170" cy="5949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Long-Term Funding Structure </a:t>
            </a:r>
            <a:r>
              <a:rPr lang="en-US" b="1" u="sng" dirty="0">
                <a:solidFill>
                  <a:schemeClr val="tx1"/>
                </a:solidFill>
              </a:rPr>
              <a:t>(State funds + Bonds)</a:t>
            </a:r>
          </a:p>
        </p:txBody>
      </p:sp>
      <p:sp>
        <p:nvSpPr>
          <p:cNvPr id="18" name="Oval 17">
            <a:extLst>
              <a:ext uri="{FF2B5EF4-FFF2-40B4-BE49-F238E27FC236}">
                <a16:creationId xmlns:a16="http://schemas.microsoft.com/office/drawing/2014/main" id="{096BE8DD-A5D7-42E1-8A3C-87447C5EB279}"/>
              </a:ext>
            </a:extLst>
          </p:cNvPr>
          <p:cNvSpPr/>
          <p:nvPr/>
        </p:nvSpPr>
        <p:spPr>
          <a:xfrm>
            <a:off x="7369541" y="2426433"/>
            <a:ext cx="4107760" cy="2690649"/>
          </a:xfrm>
          <a:prstGeom prst="ellipse">
            <a:avLst/>
          </a:prstGeom>
          <a:noFill/>
          <a:ln w="19050">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F276CE4-8BC4-49FF-93E1-AFBCEEA39C02}"/>
              </a:ext>
            </a:extLst>
          </p:cNvPr>
          <p:cNvSpPr/>
          <p:nvPr/>
        </p:nvSpPr>
        <p:spPr>
          <a:xfrm>
            <a:off x="2958661" y="3442145"/>
            <a:ext cx="1072055" cy="1468803"/>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a:t>
            </a:r>
          </a:p>
          <a:p>
            <a:pPr algn="ctr"/>
            <a:r>
              <a:rPr lang="en-US" b="1" dirty="0" err="1">
                <a:solidFill>
                  <a:schemeClr val="tx1"/>
                </a:solidFill>
              </a:rPr>
              <a:t>Const</a:t>
            </a:r>
            <a:endParaRPr lang="en-US" b="1" dirty="0">
              <a:solidFill>
                <a:schemeClr val="tx1"/>
              </a:solidFill>
            </a:endParaRPr>
          </a:p>
          <a:p>
            <a:pPr algn="ctr"/>
            <a:r>
              <a:rPr lang="en-US" b="1" dirty="0">
                <a:solidFill>
                  <a:schemeClr val="tx1"/>
                </a:solidFill>
              </a:rPr>
              <a:t>Loans</a:t>
            </a:r>
          </a:p>
          <a:p>
            <a:pPr algn="ctr"/>
            <a:r>
              <a:rPr lang="en-US" dirty="0">
                <a:solidFill>
                  <a:schemeClr val="tx1"/>
                </a:solidFill>
              </a:rPr>
              <a:t>$21.0M</a:t>
            </a:r>
          </a:p>
        </p:txBody>
      </p:sp>
      <p:sp>
        <p:nvSpPr>
          <p:cNvPr id="20" name="Arrow: Right 19">
            <a:extLst>
              <a:ext uri="{FF2B5EF4-FFF2-40B4-BE49-F238E27FC236}">
                <a16:creationId xmlns:a16="http://schemas.microsoft.com/office/drawing/2014/main" id="{EFFF697E-B1A9-4944-9653-D2C3A81E3458}"/>
              </a:ext>
            </a:extLst>
          </p:cNvPr>
          <p:cNvSpPr/>
          <p:nvPr/>
        </p:nvSpPr>
        <p:spPr>
          <a:xfrm>
            <a:off x="4072756" y="3973137"/>
            <a:ext cx="441433" cy="231233"/>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a:extLst>
              <a:ext uri="{FF2B5EF4-FFF2-40B4-BE49-F238E27FC236}">
                <a16:creationId xmlns:a16="http://schemas.microsoft.com/office/drawing/2014/main" id="{71A67DF8-0B4F-4A76-A58E-46494A2141A6}"/>
              </a:ext>
            </a:extLst>
          </p:cNvPr>
          <p:cNvCxnSpPr>
            <a:cxnSpLocks/>
          </p:cNvCxnSpPr>
          <p:nvPr/>
        </p:nvCxnSpPr>
        <p:spPr>
          <a:xfrm>
            <a:off x="5796564" y="4910949"/>
            <a:ext cx="0" cy="206133"/>
          </a:xfrm>
          <a:prstGeom prst="straightConnector1">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A0FCC3C-EECD-4A60-A25C-20EB63ACDA4F}"/>
              </a:ext>
            </a:extLst>
          </p:cNvPr>
          <p:cNvCxnSpPr>
            <a:cxnSpLocks/>
          </p:cNvCxnSpPr>
          <p:nvPr/>
        </p:nvCxnSpPr>
        <p:spPr>
          <a:xfrm>
            <a:off x="5787855" y="5117082"/>
            <a:ext cx="743573"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7799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1"/>
            <a:ext cx="12192000" cy="4525963"/>
          </a:xfrm>
        </p:spPr>
        <p:txBody>
          <a:bodyPr>
            <a:normAutofit lnSpcReduction="10000"/>
          </a:bodyPr>
          <a:lstStyle/>
          <a:p>
            <a:pPr marL="0" indent="0" algn="ctr">
              <a:lnSpc>
                <a:spcPct val="150000"/>
              </a:lnSpc>
              <a:buNone/>
            </a:pPr>
            <a:endParaRPr lang="en-US" sz="4400" dirty="0">
              <a:solidFill>
                <a:prstClr val="black"/>
              </a:solidFill>
            </a:endParaRPr>
          </a:p>
          <a:p>
            <a:pPr marL="0" indent="0" algn="ctr">
              <a:lnSpc>
                <a:spcPct val="150000"/>
              </a:lnSpc>
              <a:buNone/>
            </a:pPr>
            <a:r>
              <a:rPr lang="en-US" sz="4400" dirty="0">
                <a:solidFill>
                  <a:srgbClr val="FF0000"/>
                </a:solidFill>
              </a:rPr>
              <a:t>Questions</a:t>
            </a:r>
          </a:p>
          <a:p>
            <a:pPr marL="0" indent="0">
              <a:lnSpc>
                <a:spcPct val="150000"/>
              </a:lnSpc>
              <a:buNone/>
            </a:pPr>
            <a:r>
              <a:rPr lang="en-US" dirty="0">
                <a:solidFill>
                  <a:prstClr val="black"/>
                </a:solidFill>
              </a:rPr>
              <a:t>								</a:t>
            </a:r>
          </a:p>
          <a:p>
            <a:pPr marL="0" indent="0">
              <a:spcBef>
                <a:spcPts val="0"/>
              </a:spcBef>
              <a:buNone/>
            </a:pPr>
            <a:r>
              <a:rPr lang="en-US" sz="2400" dirty="0">
                <a:solidFill>
                  <a:prstClr val="black"/>
                </a:solidFill>
              </a:rPr>
              <a:t>									</a:t>
            </a:r>
            <a:r>
              <a:rPr lang="en-US" sz="2400" dirty="0">
                <a:solidFill>
                  <a:srgbClr val="1F497D"/>
                </a:solidFill>
              </a:rPr>
              <a:t>David Zimmer</a:t>
            </a:r>
          </a:p>
          <a:p>
            <a:pPr marL="0" indent="0">
              <a:spcBef>
                <a:spcPts val="0"/>
              </a:spcBef>
              <a:buNone/>
            </a:pPr>
            <a:r>
              <a:rPr lang="en-US" sz="2400" dirty="0">
                <a:solidFill>
                  <a:srgbClr val="1F497D"/>
                </a:solidFill>
              </a:rPr>
              <a:t>									Executive Director											</a:t>
            </a:r>
            <a:r>
              <a:rPr lang="en-US" sz="2400" i="1" dirty="0">
                <a:solidFill>
                  <a:srgbClr val="1F497D"/>
                </a:solidFill>
                <a:hlinkClick r:id="rId2"/>
              </a:rPr>
              <a:t>dzimmer@njib.gov</a:t>
            </a:r>
            <a:endParaRPr lang="en-US" sz="2400" i="1" dirty="0">
              <a:solidFill>
                <a:srgbClr val="1F497D"/>
              </a:solidFill>
            </a:endParaRPr>
          </a:p>
          <a:p>
            <a:pPr marL="0" indent="0">
              <a:spcBef>
                <a:spcPts val="0"/>
              </a:spcBef>
              <a:buNone/>
            </a:pPr>
            <a:r>
              <a:rPr lang="en-US" sz="2400" i="1" dirty="0">
                <a:solidFill>
                  <a:srgbClr val="1F497D"/>
                </a:solidFill>
              </a:rPr>
              <a:t>									</a:t>
            </a:r>
            <a:r>
              <a:rPr lang="en-US" sz="2400" dirty="0">
                <a:solidFill>
                  <a:srgbClr val="1F497D"/>
                </a:solidFill>
              </a:rPr>
              <a:t>609-219-8604</a:t>
            </a:r>
          </a:p>
          <a:p>
            <a:pPr marL="0" indent="0">
              <a:spcBef>
                <a:spcPts val="0"/>
              </a:spcBef>
              <a:buNone/>
            </a:pPr>
            <a:endParaRPr lang="en-US" sz="2400" i="1" dirty="0">
              <a:solidFill>
                <a:srgbClr val="1F497D"/>
              </a:solidFill>
            </a:endParaRPr>
          </a:p>
        </p:txBody>
      </p:sp>
    </p:spTree>
    <p:extLst>
      <p:ext uri="{BB962C8B-B14F-4D97-AF65-F5344CB8AC3E}">
        <p14:creationId xmlns:p14="http://schemas.microsoft.com/office/powerpoint/2010/main" val="98474930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8736</TotalTime>
  <Words>553</Words>
  <Application>Microsoft Office PowerPoint</Application>
  <PresentationFormat>Widescreen</PresentationFormat>
  <Paragraphs>87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Lynda Fischer</dc:creator>
  <cp:lastModifiedBy>David Zimmer</cp:lastModifiedBy>
  <cp:revision>695</cp:revision>
  <cp:lastPrinted>2018-02-26T17:35:23Z</cp:lastPrinted>
  <dcterms:created xsi:type="dcterms:W3CDTF">2013-12-10T16:05:34Z</dcterms:created>
  <dcterms:modified xsi:type="dcterms:W3CDTF">2018-04-04T12:45:31Z</dcterms:modified>
</cp:coreProperties>
</file>