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25"/>
  </p:notesMasterIdLst>
  <p:handoutMasterIdLst>
    <p:handoutMasterId r:id="rId26"/>
  </p:handoutMasterIdLst>
  <p:sldIdLst>
    <p:sldId id="256" r:id="rId2"/>
    <p:sldId id="262" r:id="rId3"/>
    <p:sldId id="257" r:id="rId4"/>
    <p:sldId id="263" r:id="rId5"/>
    <p:sldId id="280" r:id="rId6"/>
    <p:sldId id="258" r:id="rId7"/>
    <p:sldId id="265" r:id="rId8"/>
    <p:sldId id="267" r:id="rId9"/>
    <p:sldId id="268" r:id="rId10"/>
    <p:sldId id="266" r:id="rId11"/>
    <p:sldId id="276" r:id="rId12"/>
    <p:sldId id="277" r:id="rId13"/>
    <p:sldId id="281" r:id="rId14"/>
    <p:sldId id="269" r:id="rId15"/>
    <p:sldId id="261" r:id="rId16"/>
    <p:sldId id="279" r:id="rId17"/>
    <p:sldId id="278" r:id="rId18"/>
    <p:sldId id="271" r:id="rId19"/>
    <p:sldId id="270" r:id="rId20"/>
    <p:sldId id="272" r:id="rId21"/>
    <p:sldId id="275" r:id="rId22"/>
    <p:sldId id="274" r:id="rId23"/>
    <p:sldId id="259" r:id="rId24"/>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4893CDC-BC44-4177-B992-D5D20363D123}">
          <p14:sldIdLst>
            <p14:sldId id="256"/>
          </p14:sldIdLst>
        </p14:section>
        <p14:section name="Untitled Section" id="{D4D7C727-8622-4D9A-A817-3EA04BA34697}">
          <p14:sldIdLst>
            <p14:sldId id="262"/>
            <p14:sldId id="257"/>
            <p14:sldId id="263"/>
            <p14:sldId id="280"/>
            <p14:sldId id="258"/>
            <p14:sldId id="265"/>
            <p14:sldId id="267"/>
            <p14:sldId id="268"/>
            <p14:sldId id="266"/>
            <p14:sldId id="276"/>
            <p14:sldId id="277"/>
            <p14:sldId id="281"/>
            <p14:sldId id="269"/>
            <p14:sldId id="261"/>
            <p14:sldId id="279"/>
            <p14:sldId id="278"/>
            <p14:sldId id="271"/>
            <p14:sldId id="270"/>
            <p14:sldId id="272"/>
            <p14:sldId id="275"/>
            <p14:sldId id="274"/>
            <p14:sldId id="25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ick, Sandra" initials="BS" lastIdx="1" clrIdx="0">
    <p:extLst>
      <p:ext uri="{19B8F6BF-5375-455C-9EA6-DF929625EA0E}">
        <p15:presenceInfo xmlns:p15="http://schemas.microsoft.com/office/powerpoint/2012/main" userId="S-1-5-21-2065039802-1685353151-1202159320-67947" providerId="AD"/>
      </p:ext>
    </p:extLst>
  </p:cmAuthor>
  <p:cmAuthor id="2" name="Trivedi, Meeta" initials="TM" lastIdx="3" clrIdx="1">
    <p:extLst>
      <p:ext uri="{19B8F6BF-5375-455C-9EA6-DF929625EA0E}">
        <p15:presenceInfo xmlns:p15="http://schemas.microsoft.com/office/powerpoint/2012/main" userId="S-1-5-21-2065039802-1685353151-1202159320-560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autoAdjust="0"/>
  </p:normalViewPr>
  <p:slideViewPr>
    <p:cSldViewPr snapToGrid="0">
      <p:cViewPr varScale="1">
        <p:scale>
          <a:sx n="63" d="100"/>
          <a:sy n="63" d="100"/>
        </p:scale>
        <p:origin x="91" y="451"/>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1" d="100"/>
          <a:sy n="91" d="100"/>
        </p:scale>
        <p:origin x="374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89561502-48A0-4B4E-8701-2F51790F07AA}" type="datetimeFigureOut">
              <a:rPr lang="en-US" smtClean="0"/>
              <a:t>4/13/2017</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10A67B38-D594-4606-B09B-BFDDB5E77CBD}" type="slidenum">
              <a:rPr lang="en-US" smtClean="0"/>
              <a:t>‹#›</a:t>
            </a:fld>
            <a:endParaRPr lang="en-US"/>
          </a:p>
        </p:txBody>
      </p:sp>
    </p:spTree>
    <p:extLst>
      <p:ext uri="{BB962C8B-B14F-4D97-AF65-F5344CB8AC3E}">
        <p14:creationId xmlns:p14="http://schemas.microsoft.com/office/powerpoint/2010/main" val="2403352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E182BDD1-AAD7-412F-941B-225C8B79580D}" type="datetimeFigureOut">
              <a:rPr lang="en-US" smtClean="0"/>
              <a:t>4/13/2017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685C695F-BC1F-41F6-AB95-FCE7D5642A89}" type="slidenum">
              <a:rPr lang="en-US" smtClean="0"/>
              <a:t>‹#›</a:t>
            </a:fld>
            <a:endParaRPr lang="en-US"/>
          </a:p>
        </p:txBody>
      </p:sp>
    </p:spTree>
    <p:extLst>
      <p:ext uri="{BB962C8B-B14F-4D97-AF65-F5344CB8AC3E}">
        <p14:creationId xmlns:p14="http://schemas.microsoft.com/office/powerpoint/2010/main" val="1174433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a:t>
            </a:fld>
            <a:endParaRPr lang="en-US"/>
          </a:p>
        </p:txBody>
      </p:sp>
    </p:spTree>
    <p:extLst>
      <p:ext uri="{BB962C8B-B14F-4D97-AF65-F5344CB8AC3E}">
        <p14:creationId xmlns:p14="http://schemas.microsoft.com/office/powerpoint/2010/main" val="3293000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In proposed condition, a small portion is flowing towards the stream while rest of the site is diverted to the state inlet via proposed basin. In normal circumstances we do not approve this design.</a:t>
            </a:r>
          </a:p>
          <a:p>
            <a:endParaRPr lang="en-US" dirty="0">
              <a:solidFill>
                <a:srgbClr val="FF0000"/>
              </a:solidFill>
            </a:endParaRPr>
          </a:p>
          <a:p>
            <a:r>
              <a:rPr lang="en-US" dirty="0">
                <a:solidFill>
                  <a:srgbClr val="FF0000"/>
                </a:solidFill>
              </a:rPr>
              <a:t>If developer needs to take permit from DEP for creating an outfall at the stream, they are required to do so. </a:t>
            </a:r>
          </a:p>
          <a:p>
            <a:endParaRPr lang="en-US" dirty="0"/>
          </a:p>
          <a:p>
            <a:r>
              <a:rPr lang="en-US" dirty="0">
                <a:solidFill>
                  <a:srgbClr val="FF0000"/>
                </a:solidFill>
              </a:rPr>
              <a:t>There are very limited circumstance when such permits are approved, such as if stream is a category 1 water  </a:t>
            </a:r>
          </a:p>
        </p:txBody>
      </p:sp>
      <p:sp>
        <p:nvSpPr>
          <p:cNvPr id="4" name="Slide Number Placeholder 3"/>
          <p:cNvSpPr>
            <a:spLocks noGrp="1"/>
          </p:cNvSpPr>
          <p:nvPr>
            <p:ph type="sldNum" sz="quarter" idx="10"/>
          </p:nvPr>
        </p:nvSpPr>
        <p:spPr/>
        <p:txBody>
          <a:bodyPr/>
          <a:lstStyle/>
          <a:p>
            <a:fld id="{685C695F-BC1F-41F6-AB95-FCE7D5642A89}" type="slidenum">
              <a:rPr lang="en-US" smtClean="0"/>
              <a:t>10</a:t>
            </a:fld>
            <a:endParaRPr lang="en-US"/>
          </a:p>
        </p:txBody>
      </p:sp>
    </p:spTree>
    <p:extLst>
      <p:ext uri="{BB962C8B-B14F-4D97-AF65-F5344CB8AC3E}">
        <p14:creationId xmlns:p14="http://schemas.microsoft.com/office/powerpoint/2010/main" val="3407631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11</a:t>
            </a:fld>
            <a:endParaRPr lang="en-US"/>
          </a:p>
        </p:txBody>
      </p:sp>
    </p:spTree>
    <p:extLst>
      <p:ext uri="{BB962C8B-B14F-4D97-AF65-F5344CB8AC3E}">
        <p14:creationId xmlns:p14="http://schemas.microsoft.com/office/powerpoint/2010/main" val="641372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5C695F-BC1F-41F6-AB95-FCE7D5642A89}" type="slidenum">
              <a:rPr lang="en-US" smtClean="0"/>
              <a:t>12</a:t>
            </a:fld>
            <a:endParaRPr lang="en-US"/>
          </a:p>
        </p:txBody>
      </p:sp>
    </p:spTree>
    <p:extLst>
      <p:ext uri="{BB962C8B-B14F-4D97-AF65-F5344CB8AC3E}">
        <p14:creationId xmlns:p14="http://schemas.microsoft.com/office/powerpoint/2010/main" val="2234465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asdfsdf</a:t>
            </a:r>
            <a:endParaRPr lang="en-US" dirty="0"/>
          </a:p>
        </p:txBody>
      </p:sp>
      <p:sp>
        <p:nvSpPr>
          <p:cNvPr id="4" name="Slide Number Placeholder 3"/>
          <p:cNvSpPr>
            <a:spLocks noGrp="1"/>
          </p:cNvSpPr>
          <p:nvPr>
            <p:ph type="sldNum" sz="quarter" idx="10"/>
          </p:nvPr>
        </p:nvSpPr>
        <p:spPr/>
        <p:txBody>
          <a:bodyPr/>
          <a:lstStyle/>
          <a:p>
            <a:fld id="{685C695F-BC1F-41F6-AB95-FCE7D5642A89}" type="slidenum">
              <a:rPr lang="en-US" smtClean="0"/>
              <a:t>13</a:t>
            </a:fld>
            <a:endParaRPr lang="en-US"/>
          </a:p>
        </p:txBody>
      </p:sp>
    </p:spTree>
    <p:extLst>
      <p:ext uri="{BB962C8B-B14F-4D97-AF65-F5344CB8AC3E}">
        <p14:creationId xmlns:p14="http://schemas.microsoft.com/office/powerpoint/2010/main" val="4246564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14</a:t>
            </a:fld>
            <a:endParaRPr lang="en-US"/>
          </a:p>
        </p:txBody>
      </p:sp>
    </p:spTree>
    <p:extLst>
      <p:ext uri="{BB962C8B-B14F-4D97-AF65-F5344CB8AC3E}">
        <p14:creationId xmlns:p14="http://schemas.microsoft.com/office/powerpoint/2010/main" val="901647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15</a:t>
            </a:fld>
            <a:endParaRPr lang="en-US"/>
          </a:p>
        </p:txBody>
      </p:sp>
    </p:spTree>
    <p:extLst>
      <p:ext uri="{BB962C8B-B14F-4D97-AF65-F5344CB8AC3E}">
        <p14:creationId xmlns:p14="http://schemas.microsoft.com/office/powerpoint/2010/main" val="822646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16</a:t>
            </a:fld>
            <a:endParaRPr lang="en-US"/>
          </a:p>
        </p:txBody>
      </p:sp>
    </p:spTree>
    <p:extLst>
      <p:ext uri="{BB962C8B-B14F-4D97-AF65-F5344CB8AC3E}">
        <p14:creationId xmlns:p14="http://schemas.microsoft.com/office/powerpoint/2010/main" val="2663053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17</a:t>
            </a:fld>
            <a:endParaRPr lang="en-US"/>
          </a:p>
        </p:txBody>
      </p:sp>
    </p:spTree>
    <p:extLst>
      <p:ext uri="{BB962C8B-B14F-4D97-AF65-F5344CB8AC3E}">
        <p14:creationId xmlns:p14="http://schemas.microsoft.com/office/powerpoint/2010/main" val="1438938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18</a:t>
            </a:fld>
            <a:endParaRPr lang="en-US"/>
          </a:p>
        </p:txBody>
      </p:sp>
    </p:spTree>
    <p:extLst>
      <p:ext uri="{BB962C8B-B14F-4D97-AF65-F5344CB8AC3E}">
        <p14:creationId xmlns:p14="http://schemas.microsoft.com/office/powerpoint/2010/main" val="2684798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19</a:t>
            </a:fld>
            <a:endParaRPr lang="en-US"/>
          </a:p>
        </p:txBody>
      </p:sp>
    </p:spTree>
    <p:extLst>
      <p:ext uri="{BB962C8B-B14F-4D97-AF65-F5344CB8AC3E}">
        <p14:creationId xmlns:p14="http://schemas.microsoft.com/office/powerpoint/2010/main" val="334521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Oue</a:t>
            </a:r>
            <a:r>
              <a:rPr lang="en-US" dirty="0"/>
              <a:t> H&amp;H unit reviews permit applications for Major Access and Operations Permits unit at NJDOT. Typical process for handling projects by these two units is, when there are more than 500 trips per day from a driveway on the state road, application is handled by Major Access unit. In cases where trips per day are less than 500, it is handled by Operations Permits unit, which is also called Minor Access application.</a:t>
            </a:r>
          </a:p>
          <a:p>
            <a:endParaRPr lang="en-US" dirty="0"/>
          </a:p>
          <a:p>
            <a:r>
              <a:rPr lang="en-US" dirty="0"/>
              <a:t>These permits basically required when the proposed project is entering into DOT ROW or when the developer is updating the land use conditions of the property. When lot line is being updated or there is a proposed discharge to the state drainage system – this permits are required.</a:t>
            </a:r>
          </a:p>
          <a:p>
            <a:endParaRPr lang="en-US" dirty="0"/>
          </a:p>
          <a:p>
            <a:r>
              <a:rPr lang="en-US" dirty="0"/>
              <a:t>When applications are submitted to major access unit or operations permits unit, they distribute relevant plans and reports to subject matter experts (SMEs) of respective units – such as traffic, pavement, geometric design, utilities or H&amp;H unit. Major access unit and operations permits unit distributes these applications to other units within DOT based on the uniqueness of the project. Each SWM and drainage related applications are sent to our unit for review.</a:t>
            </a:r>
          </a:p>
          <a:p>
            <a:endParaRPr lang="en-US" dirty="0"/>
          </a:p>
        </p:txBody>
      </p:sp>
      <p:sp>
        <p:nvSpPr>
          <p:cNvPr id="4" name="Slide Number Placeholder 3"/>
          <p:cNvSpPr>
            <a:spLocks noGrp="1"/>
          </p:cNvSpPr>
          <p:nvPr>
            <p:ph type="sldNum" sz="quarter" idx="10"/>
          </p:nvPr>
        </p:nvSpPr>
        <p:spPr/>
        <p:txBody>
          <a:bodyPr/>
          <a:lstStyle/>
          <a:p>
            <a:fld id="{685C695F-BC1F-41F6-AB95-FCE7D5642A89}" type="slidenum">
              <a:rPr lang="en-US" smtClean="0"/>
              <a:t>2</a:t>
            </a:fld>
            <a:endParaRPr lang="en-US"/>
          </a:p>
        </p:txBody>
      </p:sp>
    </p:spTree>
    <p:extLst>
      <p:ext uri="{BB962C8B-B14F-4D97-AF65-F5344CB8AC3E}">
        <p14:creationId xmlns:p14="http://schemas.microsoft.com/office/powerpoint/2010/main" val="2923695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20</a:t>
            </a:fld>
            <a:endParaRPr lang="en-US"/>
          </a:p>
        </p:txBody>
      </p:sp>
    </p:spTree>
    <p:extLst>
      <p:ext uri="{BB962C8B-B14F-4D97-AF65-F5344CB8AC3E}">
        <p14:creationId xmlns:p14="http://schemas.microsoft.com/office/powerpoint/2010/main" val="2699824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21</a:t>
            </a:fld>
            <a:endParaRPr lang="en-US"/>
          </a:p>
        </p:txBody>
      </p:sp>
    </p:spTree>
    <p:extLst>
      <p:ext uri="{BB962C8B-B14F-4D97-AF65-F5344CB8AC3E}">
        <p14:creationId xmlns:p14="http://schemas.microsoft.com/office/powerpoint/2010/main" val="4016178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22</a:t>
            </a:fld>
            <a:endParaRPr lang="en-US"/>
          </a:p>
        </p:txBody>
      </p:sp>
    </p:spTree>
    <p:extLst>
      <p:ext uri="{BB962C8B-B14F-4D97-AF65-F5344CB8AC3E}">
        <p14:creationId xmlns:p14="http://schemas.microsoft.com/office/powerpoint/2010/main" val="68808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5C695F-BC1F-41F6-AB95-FCE7D5642A89}" type="slidenum">
              <a:rPr lang="en-US" smtClean="0"/>
              <a:t>23</a:t>
            </a:fld>
            <a:endParaRPr lang="en-US"/>
          </a:p>
        </p:txBody>
      </p:sp>
    </p:spTree>
    <p:extLst>
      <p:ext uri="{BB962C8B-B14F-4D97-AF65-F5344CB8AC3E}">
        <p14:creationId xmlns:p14="http://schemas.microsoft.com/office/powerpoint/2010/main" val="2685521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974" y="4473575"/>
            <a:ext cx="5540375" cy="4460875"/>
          </a:xfrm>
        </p:spPr>
        <p:txBody>
          <a:bodyPr/>
          <a:lstStyle/>
          <a:p>
            <a:r>
              <a:rPr lang="en-US" dirty="0"/>
              <a:t>Here are the basic </a:t>
            </a:r>
            <a:r>
              <a:rPr lang="en-US" dirty="0" err="1"/>
              <a:t>stormwater</a:t>
            </a:r>
            <a:r>
              <a:rPr lang="en-US" dirty="0"/>
              <a:t> standards we look for whether considered while reviewing applications:</a:t>
            </a:r>
          </a:p>
          <a:p>
            <a:endParaRPr lang="en-US" dirty="0"/>
          </a:p>
          <a:p>
            <a:r>
              <a:rPr lang="en-US" b="1" dirty="0"/>
              <a:t>Access Checklist</a:t>
            </a:r>
            <a:r>
              <a:rPr lang="en-US" dirty="0"/>
              <a:t>: I have here a copy of the drainage permit checklist which is required to be submitted with all the applications seeking approval from our unit. We do not find copy of this filled checklist with majority of the applications. Please note that it is required to submit with initial submission. We are in the process of updating this drainage checklist – which will be updated in NJDOT drainage design manual in near future. </a:t>
            </a:r>
          </a:p>
          <a:p>
            <a:endParaRPr lang="en-US" dirty="0"/>
          </a:p>
          <a:p>
            <a:r>
              <a:rPr lang="en-US" b="1" dirty="0"/>
              <a:t>SWM Rules and NJDOT water quantity discharge:</a:t>
            </a:r>
          </a:p>
          <a:p>
            <a:r>
              <a:rPr lang="en-US" dirty="0"/>
              <a:t>Please know that </a:t>
            </a:r>
            <a:r>
              <a:rPr lang="en-US" dirty="0" err="1"/>
              <a:t>stormwater</a:t>
            </a:r>
            <a:r>
              <a:rPr lang="en-US" dirty="0"/>
              <a:t> management requirements by NJDEP and NJDOT are different for meeting water quantity regulations. DEP follows standards from NJAC 7:8 – 5.4 where it talks about criteria (i) pre and post construction runoff hydrographs to not exceed at any point in time, (ii) demonstrate that there is no increase in pre and post conditions runoff rates and demonstrate no flood damage at the site or in downstream of the site  (iii) post runoff rates are reduced to 50, 75 and 80% than existing conditions. </a:t>
            </a:r>
          </a:p>
          <a:p>
            <a:r>
              <a:rPr lang="en-US" dirty="0"/>
              <a:t>NJDOT criteria for meeting water quantity requirement is listed in point 9 in Access checklist. It talks about no increase in drainage flow rate in proposed conditions permitted for 2, 10, 25 and 100 year storms.</a:t>
            </a:r>
          </a:p>
          <a:p>
            <a:endParaRPr lang="en-US" dirty="0"/>
          </a:p>
          <a:p>
            <a:r>
              <a:rPr lang="en-US" b="1" dirty="0"/>
              <a:t>Water quality treatment for proposed curbing: </a:t>
            </a:r>
            <a:r>
              <a:rPr lang="en-US" dirty="0"/>
              <a:t>in conditions where roadway umbrella section is removed and curbing is added, note that this area will be new added impervious area. Water quality treatment is required even if this is not 0.25 acres of impervious area.</a:t>
            </a:r>
            <a:endParaRPr lang="en-US" b="1" dirty="0"/>
          </a:p>
        </p:txBody>
      </p:sp>
      <p:sp>
        <p:nvSpPr>
          <p:cNvPr id="4" name="Slide Number Placeholder 3"/>
          <p:cNvSpPr>
            <a:spLocks noGrp="1"/>
          </p:cNvSpPr>
          <p:nvPr>
            <p:ph type="sldNum" sz="quarter" idx="10"/>
          </p:nvPr>
        </p:nvSpPr>
        <p:spPr/>
        <p:txBody>
          <a:bodyPr/>
          <a:lstStyle/>
          <a:p>
            <a:fld id="{685C695F-BC1F-41F6-AB95-FCE7D5642A89}" type="slidenum">
              <a:rPr lang="en-US" smtClean="0"/>
              <a:t>3</a:t>
            </a:fld>
            <a:endParaRPr lang="en-US"/>
          </a:p>
        </p:txBody>
      </p:sp>
    </p:spTree>
    <p:extLst>
      <p:ext uri="{BB962C8B-B14F-4D97-AF65-F5344CB8AC3E}">
        <p14:creationId xmlns:p14="http://schemas.microsoft.com/office/powerpoint/2010/main" val="2609637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list of items we look for while reviewing permit applications.</a:t>
            </a:r>
          </a:p>
          <a:p>
            <a:r>
              <a:rPr lang="en-US" dirty="0"/>
              <a:t>Project description and area of disturbance give us big picture of the project – major development, new impervious added, etc.</a:t>
            </a:r>
          </a:p>
          <a:p>
            <a:endParaRPr lang="en-US" dirty="0"/>
          </a:p>
          <a:p>
            <a:r>
              <a:rPr lang="en-US" dirty="0"/>
              <a:t>We will be reviewing next two topics – Point of Interest impact to DOT system and new discharge to DOT system,  </a:t>
            </a:r>
            <a:r>
              <a:rPr lang="en-US" dirty="0" err="1"/>
              <a:t>eg</a:t>
            </a:r>
            <a:r>
              <a:rPr lang="en-US" dirty="0"/>
              <a:t>. Changing existing drainage pattern.</a:t>
            </a:r>
          </a:p>
          <a:p>
            <a:endParaRPr lang="en-US" dirty="0"/>
          </a:p>
          <a:p>
            <a:r>
              <a:rPr lang="en-US" dirty="0"/>
              <a:t>When there is a proposed gas station, we ask for treating the petroleum pollutants prior to it enters into DOT system.</a:t>
            </a:r>
          </a:p>
        </p:txBody>
      </p:sp>
      <p:sp>
        <p:nvSpPr>
          <p:cNvPr id="4" name="Slide Number Placeholder 3"/>
          <p:cNvSpPr>
            <a:spLocks noGrp="1"/>
          </p:cNvSpPr>
          <p:nvPr>
            <p:ph type="sldNum" sz="quarter" idx="10"/>
          </p:nvPr>
        </p:nvSpPr>
        <p:spPr/>
        <p:txBody>
          <a:bodyPr/>
          <a:lstStyle/>
          <a:p>
            <a:fld id="{685C695F-BC1F-41F6-AB95-FCE7D5642A89}" type="slidenum">
              <a:rPr lang="en-US" smtClean="0"/>
              <a:t>4</a:t>
            </a:fld>
            <a:endParaRPr lang="en-US"/>
          </a:p>
        </p:txBody>
      </p:sp>
    </p:spTree>
    <p:extLst>
      <p:ext uri="{BB962C8B-B14F-4D97-AF65-F5344CB8AC3E}">
        <p14:creationId xmlns:p14="http://schemas.microsoft.com/office/powerpoint/2010/main" val="402369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6437" y="4473575"/>
            <a:ext cx="5505450" cy="3660775"/>
          </a:xfrm>
        </p:spPr>
        <p:txBody>
          <a:bodyPr/>
          <a:lstStyle/>
          <a:p>
            <a:r>
              <a:rPr lang="en-US" dirty="0"/>
              <a:t>In most cases existing and proposed conditions drainage area maps are submitted to us with the application. However, in cases where hydrologic model is submitted with the report, if drainage area labels match with the drainage area labels provided in the map – it is easier for our review. We have majority of programs installed on our machines, so we ask for submitting an executable files with the submission. It makes review process quicker. </a:t>
            </a:r>
          </a:p>
          <a:p>
            <a:endParaRPr lang="en-US" dirty="0"/>
          </a:p>
          <a:p>
            <a:r>
              <a:rPr lang="en-US" dirty="0"/>
              <a:t>Once the project is ready for approval, we ask to submit us digital copy of the final report, calculations and plans sealed and signed by the professional engineer for easier storage.</a:t>
            </a:r>
          </a:p>
          <a:p>
            <a:endParaRPr lang="en-US" dirty="0"/>
          </a:p>
          <a:p>
            <a:r>
              <a:rPr lang="en-US" dirty="0"/>
              <a:t>While reviewing infiltration basin design, we check whether infiltration rate is considered as zero while performing routing calculations.</a:t>
            </a:r>
          </a:p>
          <a:p>
            <a:r>
              <a:rPr lang="en-US" dirty="0"/>
              <a:t>It is required that soil tests are conducted considering Appendix E – soil testing criteria of BMP manual.  Chapter 8 of the BMP manual discusses in detail about maintenance plans and schedules for BMP structures. Sandy will talk in detail about these topics.</a:t>
            </a:r>
          </a:p>
        </p:txBody>
      </p:sp>
      <p:sp>
        <p:nvSpPr>
          <p:cNvPr id="4" name="Slide Number Placeholder 3"/>
          <p:cNvSpPr>
            <a:spLocks noGrp="1"/>
          </p:cNvSpPr>
          <p:nvPr>
            <p:ph type="sldNum" sz="quarter" idx="10"/>
          </p:nvPr>
        </p:nvSpPr>
        <p:spPr/>
        <p:txBody>
          <a:bodyPr/>
          <a:lstStyle/>
          <a:p>
            <a:fld id="{685C695F-BC1F-41F6-AB95-FCE7D5642A89}" type="slidenum">
              <a:rPr lang="en-US" smtClean="0"/>
              <a:t>5</a:t>
            </a:fld>
            <a:endParaRPr lang="en-US"/>
          </a:p>
        </p:txBody>
      </p:sp>
    </p:spTree>
    <p:extLst>
      <p:ext uri="{BB962C8B-B14F-4D97-AF65-F5344CB8AC3E}">
        <p14:creationId xmlns:p14="http://schemas.microsoft.com/office/powerpoint/2010/main" val="2441148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discussed earlier, here is the major issue we notice in our review – impact on NJDOT drainage system, on state roadways and discharges at each point of interest in existing and proposed conditions. </a:t>
            </a:r>
          </a:p>
          <a:p>
            <a:endParaRPr lang="en-US" dirty="0"/>
          </a:p>
          <a:p>
            <a:r>
              <a:rPr lang="en-US" dirty="0"/>
              <a:t>POI is often combined as one Point of interest rather than two. Also in such situations, we look for analysis to state’s drainage system.</a:t>
            </a:r>
          </a:p>
        </p:txBody>
      </p:sp>
      <p:sp>
        <p:nvSpPr>
          <p:cNvPr id="4" name="Slide Number Placeholder 3"/>
          <p:cNvSpPr>
            <a:spLocks noGrp="1"/>
          </p:cNvSpPr>
          <p:nvPr>
            <p:ph type="sldNum" sz="quarter" idx="10"/>
          </p:nvPr>
        </p:nvSpPr>
        <p:spPr/>
        <p:txBody>
          <a:bodyPr/>
          <a:lstStyle/>
          <a:p>
            <a:fld id="{685C695F-BC1F-41F6-AB95-FCE7D5642A89}" type="slidenum">
              <a:rPr lang="en-US" smtClean="0"/>
              <a:t>6</a:t>
            </a:fld>
            <a:endParaRPr lang="en-US"/>
          </a:p>
        </p:txBody>
      </p:sp>
    </p:spTree>
    <p:extLst>
      <p:ext uri="{BB962C8B-B14F-4D97-AF65-F5344CB8AC3E}">
        <p14:creationId xmlns:p14="http://schemas.microsoft.com/office/powerpoint/2010/main" val="1947349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in the sketch we see that DA – A is flowing to POI 1 and DA – B is flowing to POI 2. so there are two point of discharges.</a:t>
            </a:r>
          </a:p>
        </p:txBody>
      </p:sp>
      <p:sp>
        <p:nvSpPr>
          <p:cNvPr id="4" name="Slide Number Placeholder 3"/>
          <p:cNvSpPr>
            <a:spLocks noGrp="1"/>
          </p:cNvSpPr>
          <p:nvPr>
            <p:ph type="sldNum" sz="quarter" idx="10"/>
          </p:nvPr>
        </p:nvSpPr>
        <p:spPr/>
        <p:txBody>
          <a:bodyPr/>
          <a:lstStyle/>
          <a:p>
            <a:fld id="{685C695F-BC1F-41F6-AB95-FCE7D5642A89}" type="slidenum">
              <a:rPr lang="en-US" smtClean="0"/>
              <a:t>7</a:t>
            </a:fld>
            <a:endParaRPr lang="en-US"/>
          </a:p>
        </p:txBody>
      </p:sp>
    </p:spTree>
    <p:extLst>
      <p:ext uri="{BB962C8B-B14F-4D97-AF65-F5344CB8AC3E}">
        <p14:creationId xmlns:p14="http://schemas.microsoft.com/office/powerpoint/2010/main" val="2121795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proposed condition, entire site is directed to POI 1. in such situations peak reduction rate for the site must be met at discharge point. It is compared here from DA-A in existing condition to entire site in proposed condition. So proposed design must meet the peak discharge requirement in such case.</a:t>
            </a:r>
          </a:p>
          <a:p>
            <a:r>
              <a:rPr lang="en-US" dirty="0"/>
              <a:t>Also it is required to evaluated drainage pipe and inlet capacity for downstream of the POI 1. </a:t>
            </a:r>
          </a:p>
        </p:txBody>
      </p:sp>
      <p:sp>
        <p:nvSpPr>
          <p:cNvPr id="4" name="Slide Number Placeholder 3"/>
          <p:cNvSpPr>
            <a:spLocks noGrp="1"/>
          </p:cNvSpPr>
          <p:nvPr>
            <p:ph type="sldNum" sz="quarter" idx="10"/>
          </p:nvPr>
        </p:nvSpPr>
        <p:spPr/>
        <p:txBody>
          <a:bodyPr/>
          <a:lstStyle/>
          <a:p>
            <a:fld id="{685C695F-BC1F-41F6-AB95-FCE7D5642A89}" type="slidenum">
              <a:rPr lang="en-US" smtClean="0"/>
              <a:t>8</a:t>
            </a:fld>
            <a:endParaRPr lang="en-US"/>
          </a:p>
        </p:txBody>
      </p:sp>
    </p:spTree>
    <p:extLst>
      <p:ext uri="{BB962C8B-B14F-4D97-AF65-F5344CB8AC3E}">
        <p14:creationId xmlns:p14="http://schemas.microsoft.com/office/powerpoint/2010/main" val="1365809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example where existing drainage pattern is changed. </a:t>
            </a:r>
          </a:p>
          <a:p>
            <a:r>
              <a:rPr lang="en-US" dirty="0"/>
              <a:t>In Existing condition, entire site is flowing towards the stream and then passing through the culvert.</a:t>
            </a:r>
          </a:p>
        </p:txBody>
      </p:sp>
      <p:sp>
        <p:nvSpPr>
          <p:cNvPr id="4" name="Slide Number Placeholder 3"/>
          <p:cNvSpPr>
            <a:spLocks noGrp="1"/>
          </p:cNvSpPr>
          <p:nvPr>
            <p:ph type="sldNum" sz="quarter" idx="10"/>
          </p:nvPr>
        </p:nvSpPr>
        <p:spPr/>
        <p:txBody>
          <a:bodyPr/>
          <a:lstStyle/>
          <a:p>
            <a:fld id="{685C695F-BC1F-41F6-AB95-FCE7D5642A89}" type="slidenum">
              <a:rPr lang="en-US" smtClean="0"/>
              <a:t>9</a:t>
            </a:fld>
            <a:endParaRPr lang="en-US"/>
          </a:p>
        </p:txBody>
      </p:sp>
    </p:spTree>
    <p:extLst>
      <p:ext uri="{BB962C8B-B14F-4D97-AF65-F5344CB8AC3E}">
        <p14:creationId xmlns:p14="http://schemas.microsoft.com/office/powerpoint/2010/main" val="352988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898380-F53B-4528-91D6-E62A9C1AA6E1}"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3FC3AD-5323-455A-9432-B737CFB5D9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74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98380-F53B-4528-91D6-E62A9C1AA6E1}"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389594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98380-F53B-4528-91D6-E62A9C1AA6E1}"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365977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98380-F53B-4528-91D6-E62A9C1AA6E1}"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168332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98380-F53B-4528-91D6-E62A9C1AA6E1}"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FC3AD-5323-455A-9432-B737CFB5D9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04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898380-F53B-4528-91D6-E62A9C1AA6E1}"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428202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898380-F53B-4528-91D6-E62A9C1AA6E1}"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314205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98380-F53B-4528-91D6-E62A9C1AA6E1}"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101545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5898380-F53B-4528-91D6-E62A9C1AA6E1}" type="datetimeFigureOut">
              <a:rPr lang="en-US" smtClean="0"/>
              <a:t>4/13/2017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234670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5898380-F53B-4528-91D6-E62A9C1AA6E1}" type="datetimeFigureOut">
              <a:rPr lang="en-US" smtClean="0"/>
              <a:t>4/13/2017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D3FC3AD-5323-455A-9432-B737CFB5D943}" type="slidenum">
              <a:rPr lang="en-US" smtClean="0"/>
              <a:t>‹#›</a:t>
            </a:fld>
            <a:endParaRPr lang="en-US"/>
          </a:p>
        </p:txBody>
      </p:sp>
    </p:spTree>
    <p:extLst>
      <p:ext uri="{BB962C8B-B14F-4D97-AF65-F5344CB8AC3E}">
        <p14:creationId xmlns:p14="http://schemas.microsoft.com/office/powerpoint/2010/main" val="41851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898380-F53B-4528-91D6-E62A9C1AA6E1}"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FC3AD-5323-455A-9432-B737CFB5D943}" type="slidenum">
              <a:rPr lang="en-US" smtClean="0"/>
              <a:t>‹#›</a:t>
            </a:fld>
            <a:endParaRPr lang="en-US"/>
          </a:p>
        </p:txBody>
      </p:sp>
    </p:spTree>
    <p:extLst>
      <p:ext uri="{BB962C8B-B14F-4D97-AF65-F5344CB8AC3E}">
        <p14:creationId xmlns:p14="http://schemas.microsoft.com/office/powerpoint/2010/main" val="415028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5898380-F53B-4528-91D6-E62A9C1AA6E1}" type="datetimeFigureOut">
              <a:rPr lang="en-US" smtClean="0"/>
              <a:t>4/13/2017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D3FC3AD-5323-455A-9432-B737CFB5D94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602571"/>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andra.Blick@dot.nj.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mailto:Meeta.Trivedi@njdot.nj.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Hydrologic &amp; Hydraulic Reviews  for NJDOT Access, Drainage and Operations Permits</a:t>
            </a:r>
            <a:br>
              <a:rPr lang="en-US" sz="5400" dirty="0"/>
            </a:br>
            <a:r>
              <a:rPr lang="en-US" sz="2800" dirty="0"/>
              <a:t>April 5, 2017</a:t>
            </a:r>
          </a:p>
        </p:txBody>
      </p:sp>
      <p:sp>
        <p:nvSpPr>
          <p:cNvPr id="3" name="Subtitle 2"/>
          <p:cNvSpPr>
            <a:spLocks noGrp="1"/>
          </p:cNvSpPr>
          <p:nvPr>
            <p:ph type="subTitle" idx="1"/>
          </p:nvPr>
        </p:nvSpPr>
        <p:spPr/>
        <p:txBody>
          <a:bodyPr>
            <a:normAutofit/>
          </a:bodyPr>
          <a:lstStyle/>
          <a:p>
            <a:r>
              <a:rPr lang="en-US" dirty="0"/>
              <a:t>Sandra Blick / Meeta Trivedi</a:t>
            </a:r>
          </a:p>
          <a:p>
            <a:r>
              <a:rPr lang="en-US" dirty="0"/>
              <a:t>Hydrology &amp; Hydraulic Unit – NJDOT BLAES</a:t>
            </a:r>
          </a:p>
          <a:p>
            <a:endParaRPr lang="en-US" dirty="0"/>
          </a:p>
        </p:txBody>
      </p:sp>
    </p:spTree>
    <p:extLst>
      <p:ext uri="{BB962C8B-B14F-4D97-AF65-F5344CB8AC3E}">
        <p14:creationId xmlns:p14="http://schemas.microsoft.com/office/powerpoint/2010/main" val="236027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4398645" cy="1450757"/>
          </a:xfrm>
        </p:spPr>
        <p:txBody>
          <a:bodyPr>
            <a:normAutofit/>
          </a:bodyPr>
          <a:lstStyle/>
          <a:p>
            <a:r>
              <a:rPr lang="en-US" b="1"/>
              <a:t>New Discharge to NJDOT</a:t>
            </a:r>
            <a:endParaRPr lang="en-US" b="1" dirty="0"/>
          </a:p>
        </p:txBody>
      </p:sp>
      <p:sp>
        <p:nvSpPr>
          <p:cNvPr id="9" name="Content Placeholder 4"/>
          <p:cNvSpPr txBox="1">
            <a:spLocks/>
          </p:cNvSpPr>
          <p:nvPr/>
        </p:nvSpPr>
        <p:spPr>
          <a:xfrm>
            <a:off x="1097279" y="2000922"/>
            <a:ext cx="4217671" cy="391606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5425" indent="-225425">
              <a:buFont typeface="Arial" panose="020B0604020202020204" pitchFamily="34" charset="0"/>
              <a:buChar char="•"/>
            </a:pPr>
            <a:r>
              <a:rPr lang="en-US" sz="2600" dirty="0"/>
              <a:t> </a:t>
            </a:r>
            <a:r>
              <a:rPr lang="en-US" sz="2800" dirty="0"/>
              <a:t>Additional permits not justification for new discharge</a:t>
            </a:r>
          </a:p>
          <a:p>
            <a:pPr marL="225425" indent="-225425">
              <a:buFont typeface="Arial" panose="020B0604020202020204" pitchFamily="34" charset="0"/>
              <a:buChar char="•"/>
            </a:pPr>
            <a:r>
              <a:rPr lang="en-US" sz="2800" dirty="0"/>
              <a:t>Allowed in very limited circumstances</a:t>
            </a:r>
          </a:p>
          <a:p>
            <a:pPr marL="0" indent="0">
              <a:buNone/>
            </a:pPr>
            <a:endParaRPr lang="en-US" sz="2600" dirty="0"/>
          </a:p>
        </p:txBody>
      </p:sp>
      <p:grpSp>
        <p:nvGrpSpPr>
          <p:cNvPr id="10" name="Group 9"/>
          <p:cNvGrpSpPr/>
          <p:nvPr/>
        </p:nvGrpSpPr>
        <p:grpSpPr>
          <a:xfrm>
            <a:off x="3940698" y="2292891"/>
            <a:ext cx="7629526" cy="3887657"/>
            <a:chOff x="3908425" y="2316220"/>
            <a:chExt cx="7629526" cy="3887657"/>
          </a:xfrm>
        </p:grpSpPr>
        <p:grpSp>
          <p:nvGrpSpPr>
            <p:cNvPr id="7" name="Group 6"/>
            <p:cNvGrpSpPr/>
            <p:nvPr/>
          </p:nvGrpSpPr>
          <p:grpSpPr>
            <a:xfrm>
              <a:off x="3908425" y="2316220"/>
              <a:ext cx="7629526" cy="3887657"/>
              <a:chOff x="3908425" y="2316220"/>
              <a:chExt cx="7629526" cy="3887657"/>
            </a:xfrm>
          </p:grpSpPr>
          <p:pic>
            <p:nvPicPr>
              <p:cNvPr id="6" name="Picture 5"/>
              <p:cNvPicPr>
                <a:picLocks noChangeAspect="1"/>
              </p:cNvPicPr>
              <p:nvPr/>
            </p:nvPicPr>
            <p:blipFill rotWithShape="1">
              <a:blip r:embed="rId3"/>
              <a:srcRect r="12306"/>
              <a:stretch/>
            </p:blipFill>
            <p:spPr>
              <a:xfrm>
                <a:off x="3908425" y="2316220"/>
                <a:ext cx="7629526" cy="3887657"/>
              </a:xfrm>
              <a:prstGeom prst="rect">
                <a:avLst/>
              </a:prstGeom>
            </p:spPr>
          </p:pic>
          <p:pic>
            <p:nvPicPr>
              <p:cNvPr id="5" name="Picture 4"/>
              <p:cNvPicPr>
                <a:picLocks noChangeAspect="1"/>
              </p:cNvPicPr>
              <p:nvPr/>
            </p:nvPicPr>
            <p:blipFill>
              <a:blip r:embed="rId4"/>
              <a:stretch>
                <a:fillRect/>
              </a:stretch>
            </p:blipFill>
            <p:spPr>
              <a:xfrm>
                <a:off x="8246533" y="5303310"/>
                <a:ext cx="409123" cy="187992"/>
              </a:xfrm>
              <a:prstGeom prst="rect">
                <a:avLst/>
              </a:prstGeom>
            </p:spPr>
          </p:pic>
        </p:grpSp>
        <p:sp>
          <p:nvSpPr>
            <p:cNvPr id="8" name="Rectangle 7"/>
            <p:cNvSpPr/>
            <p:nvPr/>
          </p:nvSpPr>
          <p:spPr>
            <a:xfrm>
              <a:off x="8140700" y="5491302"/>
              <a:ext cx="514956" cy="244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88320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28151"/>
            <a:ext cx="9907325" cy="926327"/>
          </a:xfrm>
        </p:spPr>
        <p:txBody>
          <a:bodyPr/>
          <a:lstStyle/>
          <a:p>
            <a:r>
              <a:rPr lang="en-US" b="1" dirty="0"/>
              <a:t>Water Quantity</a:t>
            </a:r>
          </a:p>
        </p:txBody>
      </p:sp>
      <p:sp>
        <p:nvSpPr>
          <p:cNvPr id="3" name="Content Placeholder 2"/>
          <p:cNvSpPr>
            <a:spLocks noGrp="1"/>
          </p:cNvSpPr>
          <p:nvPr>
            <p:ph idx="1"/>
          </p:nvPr>
        </p:nvSpPr>
        <p:spPr/>
        <p:txBody>
          <a:bodyPr>
            <a:normAutofit/>
          </a:bodyPr>
          <a:lstStyle/>
          <a:p>
            <a:pPr marL="382588" lvl="1" indent="-382588">
              <a:buFont typeface="Arial" panose="020B0604020202020204" pitchFamily="34" charset="0"/>
              <a:buChar char="•"/>
            </a:pPr>
            <a:r>
              <a:rPr lang="en-US" sz="2800" dirty="0"/>
              <a:t>SWM Rules:  Comply with reduction requirements</a:t>
            </a:r>
          </a:p>
          <a:p>
            <a:pPr marL="382588" lvl="1" indent="-382588">
              <a:buFont typeface="Arial" panose="020B0604020202020204" pitchFamily="34" charset="0"/>
              <a:buChar char="•"/>
            </a:pPr>
            <a:r>
              <a:rPr lang="en-US" sz="2800" dirty="0"/>
              <a:t>NJDOT Criteria:  No increase in drainage flow rate (2, 10, 25 and 100)</a:t>
            </a:r>
          </a:p>
          <a:p>
            <a:pPr marL="382588" lvl="1" indent="-382588">
              <a:buFont typeface="Arial" panose="020B0604020202020204" pitchFamily="34" charset="0"/>
              <a:buChar char="•"/>
            </a:pPr>
            <a:r>
              <a:rPr lang="en-US" sz="2800" dirty="0"/>
              <a:t>Impacts need to be addressed at each point of discharge</a:t>
            </a:r>
          </a:p>
          <a:p>
            <a:pPr marL="382588" lvl="1" indent="-382588">
              <a:buFont typeface="Arial" panose="020B0604020202020204" pitchFamily="34" charset="0"/>
              <a:buChar char="•"/>
            </a:pPr>
            <a:r>
              <a:rPr lang="en-US" sz="2800" dirty="0"/>
              <a:t>Pipe connecting to NJDOT drainage system must match with the roadway design frequency</a:t>
            </a:r>
          </a:p>
          <a:p>
            <a:pPr marL="569913" lvl="3" indent="-171450"/>
            <a:r>
              <a:rPr lang="en-US" sz="2400" dirty="0"/>
              <a:t>10 or 15-year, depending on roadway</a:t>
            </a:r>
          </a:p>
          <a:p>
            <a:pPr marL="457200" lvl="1" indent="-457200">
              <a:buFont typeface="Arial" panose="020B0604020202020204" pitchFamily="34" charset="0"/>
              <a:buChar char="•"/>
            </a:pPr>
            <a:r>
              <a:rPr lang="en-US" sz="2800" dirty="0"/>
              <a:t>Inlets spread and pipe capacity analysis is required</a:t>
            </a:r>
          </a:p>
          <a:p>
            <a:pPr marL="457200" lvl="1" indent="-457200">
              <a:buFont typeface="Arial" panose="020B0604020202020204" pitchFamily="34" charset="0"/>
              <a:buChar char="•"/>
            </a:pPr>
            <a:r>
              <a:rPr lang="en-US" sz="2800" dirty="0"/>
              <a:t>Infiltration rate must be considered zero for infiltration basin</a:t>
            </a:r>
          </a:p>
          <a:p>
            <a:pPr marL="382588" lvl="1" indent="-382588">
              <a:buFont typeface="Wingdings" panose="05000000000000000000" pitchFamily="2" charset="2"/>
              <a:buChar char="§"/>
            </a:pPr>
            <a:endParaRPr lang="en-US" sz="2800" dirty="0"/>
          </a:p>
          <a:p>
            <a:pPr marL="382588" lvl="1" indent="-382588">
              <a:buFont typeface="Wingdings" panose="05000000000000000000" pitchFamily="2" charset="2"/>
              <a:buChar char="§"/>
            </a:pPr>
            <a:endParaRPr lang="en-US" sz="2800" dirty="0"/>
          </a:p>
          <a:p>
            <a:endParaRPr lang="en-US" sz="2800" dirty="0"/>
          </a:p>
        </p:txBody>
      </p:sp>
    </p:spTree>
    <p:extLst>
      <p:ext uri="{BB962C8B-B14F-4D97-AF65-F5344CB8AC3E}">
        <p14:creationId xmlns:p14="http://schemas.microsoft.com/office/powerpoint/2010/main" val="124900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Water Quality &amp; GW Recharge</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800" dirty="0"/>
              <a:t>Treatment for petroleum pollutants</a:t>
            </a:r>
          </a:p>
          <a:p>
            <a:pPr lvl="1">
              <a:buFont typeface="Arial" panose="020B0604020202020204" pitchFamily="34" charset="0"/>
              <a:buChar char="•"/>
            </a:pPr>
            <a:r>
              <a:rPr lang="en-US" sz="2800" dirty="0"/>
              <a:t>If roadway umbrella section is converted to roadway curbing, additional impervious area need to be addressed for water quality</a:t>
            </a:r>
          </a:p>
          <a:p>
            <a:pPr lvl="1">
              <a:buFont typeface="Arial" panose="020B0604020202020204" pitchFamily="34" charset="0"/>
              <a:buChar char="•"/>
            </a:pPr>
            <a:endParaRPr lang="en-US" sz="2800" dirty="0"/>
          </a:p>
          <a:p>
            <a:pPr lvl="1">
              <a:buFont typeface="Arial" panose="020B0604020202020204" pitchFamily="34" charset="0"/>
              <a:buChar char="•"/>
            </a:pPr>
            <a:r>
              <a:rPr lang="en-US" sz="2800" dirty="0"/>
              <a:t>Maintain 100% of existing groundwater recharge or infiltrate increase in 2-year volume</a:t>
            </a:r>
          </a:p>
          <a:p>
            <a:pPr lvl="1">
              <a:buFont typeface="Arial" panose="020B0604020202020204" pitchFamily="34" charset="0"/>
              <a:buChar char="•"/>
            </a:pPr>
            <a:endParaRPr lang="en-US" sz="2600" dirty="0"/>
          </a:p>
        </p:txBody>
      </p:sp>
    </p:spTree>
    <p:extLst>
      <p:ext uri="{BB962C8B-B14F-4D97-AF65-F5344CB8AC3E}">
        <p14:creationId xmlns:p14="http://schemas.microsoft.com/office/powerpoint/2010/main" val="814733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47862"/>
            <a:ext cx="10058400" cy="889054"/>
          </a:xfrm>
        </p:spPr>
        <p:txBody>
          <a:bodyPr/>
          <a:lstStyle/>
          <a:p>
            <a:r>
              <a:rPr lang="en-US" b="1" dirty="0"/>
              <a:t>Typical</a:t>
            </a:r>
            <a:r>
              <a:rPr lang="en-US" b="1" baseline="0" dirty="0"/>
              <a:t> H&amp;H Issues on Access Permits</a:t>
            </a:r>
            <a:endParaRPr lang="en-US" b="1" dirty="0"/>
          </a:p>
        </p:txBody>
      </p:sp>
      <p:sp>
        <p:nvSpPr>
          <p:cNvPr id="3" name="Content Placeholder 2"/>
          <p:cNvSpPr>
            <a:spLocks noGrp="1"/>
          </p:cNvSpPr>
          <p:nvPr>
            <p:ph idx="1"/>
          </p:nvPr>
        </p:nvSpPr>
        <p:spPr>
          <a:xfrm>
            <a:off x="1097280" y="2349587"/>
            <a:ext cx="10058400" cy="3360748"/>
          </a:xfrm>
        </p:spPr>
        <p:txBody>
          <a:bodyPr>
            <a:normAutofit fontScale="25000" lnSpcReduction="20000"/>
          </a:bodyPr>
          <a:lstStyle/>
          <a:p>
            <a:pPr lvl="3">
              <a:lnSpc>
                <a:spcPct val="110000"/>
              </a:lnSpc>
              <a:buFont typeface="Arial" panose="020B0604020202020204" pitchFamily="34" charset="0"/>
              <a:buChar char="•"/>
            </a:pPr>
            <a:r>
              <a:rPr lang="en-US" sz="11200" dirty="0"/>
              <a:t>Infiltration Basin Designs</a:t>
            </a:r>
          </a:p>
          <a:p>
            <a:pPr lvl="3">
              <a:lnSpc>
                <a:spcPct val="110000"/>
              </a:lnSpc>
              <a:buFont typeface="Arial" panose="020B0604020202020204" pitchFamily="34" charset="0"/>
              <a:buChar char="•"/>
            </a:pPr>
            <a:endParaRPr lang="en-US" sz="11200" dirty="0"/>
          </a:p>
          <a:p>
            <a:pPr lvl="3">
              <a:lnSpc>
                <a:spcPct val="110000"/>
              </a:lnSpc>
              <a:buFont typeface="Arial" panose="020B0604020202020204" pitchFamily="34" charset="0"/>
              <a:buChar char="•"/>
            </a:pPr>
            <a:r>
              <a:rPr lang="en-US" sz="11200" dirty="0"/>
              <a:t>Soil Testing results</a:t>
            </a:r>
          </a:p>
          <a:p>
            <a:pPr lvl="3">
              <a:lnSpc>
                <a:spcPct val="110000"/>
              </a:lnSpc>
              <a:buFont typeface="Arial" panose="020B0604020202020204" pitchFamily="34" charset="0"/>
              <a:buChar char="•"/>
            </a:pPr>
            <a:endParaRPr lang="en-US" sz="11200" dirty="0"/>
          </a:p>
          <a:p>
            <a:pPr lvl="3">
              <a:lnSpc>
                <a:spcPct val="110000"/>
              </a:lnSpc>
              <a:buFont typeface="Arial" panose="020B0604020202020204" pitchFamily="34" charset="0"/>
              <a:buChar char="•"/>
            </a:pPr>
            <a:r>
              <a:rPr lang="en-US" sz="11200" dirty="0"/>
              <a:t>Maintenance plan for BMPs</a:t>
            </a:r>
          </a:p>
          <a:p>
            <a:pPr lvl="3">
              <a:lnSpc>
                <a:spcPct val="110000"/>
              </a:lnSpc>
              <a:buFont typeface="Arial" panose="020B0604020202020204" pitchFamily="34" charset="0"/>
              <a:buChar char="•"/>
            </a:pPr>
            <a:endParaRPr lang="en-US" sz="11200" dirty="0"/>
          </a:p>
          <a:p>
            <a:pPr lvl="1"/>
            <a:endParaRPr lang="en-US" sz="3600" dirty="0"/>
          </a:p>
          <a:p>
            <a:br>
              <a:rPr lang="en-US" sz="3800" dirty="0"/>
            </a:br>
            <a:endParaRPr lang="en-US" sz="3800" dirty="0"/>
          </a:p>
          <a:p>
            <a:pPr marL="0" indent="0">
              <a:buNone/>
            </a:pPr>
            <a:endParaRPr lang="en-US" dirty="0"/>
          </a:p>
          <a:p>
            <a:endParaRPr lang="en-US" dirty="0"/>
          </a:p>
        </p:txBody>
      </p:sp>
    </p:spTree>
    <p:extLst>
      <p:ext uri="{BB962C8B-B14F-4D97-AF65-F5344CB8AC3E}">
        <p14:creationId xmlns:p14="http://schemas.microsoft.com/office/powerpoint/2010/main" val="3067005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a:t>H&amp;H Issues: Infiltrating Basins</a:t>
            </a:r>
            <a:endParaRPr lang="en-US" b="1" dirty="0"/>
          </a:p>
        </p:txBody>
      </p:sp>
      <p:sp>
        <p:nvSpPr>
          <p:cNvPr id="3" name="Content Placeholder 2"/>
          <p:cNvSpPr>
            <a:spLocks noGrp="1"/>
          </p:cNvSpPr>
          <p:nvPr>
            <p:ph idx="1"/>
          </p:nvPr>
        </p:nvSpPr>
        <p:spPr/>
        <p:txBody>
          <a:bodyPr>
            <a:normAutofit/>
          </a:bodyPr>
          <a:lstStyle/>
          <a:p>
            <a:pPr lvl="1"/>
            <a:r>
              <a:rPr lang="en-US" sz="2800" dirty="0"/>
              <a:t>Basins where infiltration criteria is missed</a:t>
            </a:r>
          </a:p>
          <a:p>
            <a:pPr marL="569913" lvl="3" indent="-171450"/>
            <a:r>
              <a:rPr lang="en-US" sz="2400" dirty="0"/>
              <a:t>Underground Basins</a:t>
            </a:r>
          </a:p>
          <a:p>
            <a:pPr marL="569913" lvl="3" indent="-171450"/>
            <a:r>
              <a:rPr lang="en-US" sz="2400" dirty="0"/>
              <a:t>Combined Infiltration/Detention Basins</a:t>
            </a:r>
          </a:p>
          <a:p>
            <a:pPr marL="569913" lvl="3" indent="-171450"/>
            <a:r>
              <a:rPr lang="en-US" sz="2400" dirty="0"/>
              <a:t>Infiltration Basins for projects exempt from SWM rules</a:t>
            </a:r>
          </a:p>
          <a:p>
            <a:pPr marL="569913" lvl="3" indent="-171450"/>
            <a:r>
              <a:rPr lang="en-US" sz="2400" dirty="0"/>
              <a:t>Infiltration basins with overflows to DOT in the event of failure</a:t>
            </a:r>
          </a:p>
          <a:p>
            <a:pPr marL="569913" lvl="3" indent="-171450"/>
            <a:endParaRPr lang="en-US" sz="2400" dirty="0"/>
          </a:p>
          <a:p>
            <a:pPr lvl="1"/>
            <a:r>
              <a:rPr lang="en-US" sz="2600" b="1" dirty="0"/>
              <a:t>DOT has criteria for discharges to DOT system beyond NJAC 7:8</a:t>
            </a:r>
          </a:p>
          <a:p>
            <a:pPr lvl="1"/>
            <a:endParaRPr lang="en-US" sz="2600" dirty="0"/>
          </a:p>
          <a:p>
            <a:pPr lvl="1"/>
            <a:endParaRPr lang="en-US" dirty="0"/>
          </a:p>
          <a:p>
            <a:endParaRPr lang="en-US" dirty="0"/>
          </a:p>
        </p:txBody>
      </p:sp>
    </p:spTree>
    <p:extLst>
      <p:ext uri="{BB962C8B-B14F-4D97-AF65-F5344CB8AC3E}">
        <p14:creationId xmlns:p14="http://schemas.microsoft.com/office/powerpoint/2010/main" val="1112176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Infiltration Issues</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800" dirty="0"/>
              <a:t>Infiltration/exfiltration used for peak reduction analysis</a:t>
            </a:r>
          </a:p>
          <a:p>
            <a:pPr lvl="1">
              <a:buFont typeface="Arial" panose="020B0604020202020204" pitchFamily="34" charset="0"/>
              <a:buChar char="•"/>
            </a:pPr>
            <a:r>
              <a:rPr lang="en-US" sz="2800" dirty="0"/>
              <a:t>Infiltration contact with water from gasoline stations</a:t>
            </a:r>
            <a:endParaRPr lang="en-US" sz="2400" dirty="0"/>
          </a:p>
          <a:p>
            <a:pPr lvl="1">
              <a:buFont typeface="Arial" panose="020B0604020202020204" pitchFamily="34" charset="0"/>
              <a:buChar char="•"/>
            </a:pPr>
            <a:r>
              <a:rPr lang="en-US" sz="2800" dirty="0"/>
              <a:t>Mounding analysis not performed to determine </a:t>
            </a:r>
            <a:r>
              <a:rPr lang="en-US" sz="2800" dirty="0" err="1"/>
              <a:t>draindown</a:t>
            </a:r>
            <a:r>
              <a:rPr lang="en-US" sz="2800" dirty="0"/>
              <a:t> time</a:t>
            </a:r>
          </a:p>
          <a:p>
            <a:pPr lvl="1">
              <a:buFont typeface="Arial" panose="020B0604020202020204" pitchFamily="34" charset="0"/>
              <a:buChar char="•"/>
            </a:pPr>
            <a:endParaRPr lang="en-US" sz="2800" dirty="0"/>
          </a:p>
        </p:txBody>
      </p:sp>
    </p:spTree>
    <p:extLst>
      <p:ext uri="{BB962C8B-B14F-4D97-AF65-F5344CB8AC3E}">
        <p14:creationId xmlns:p14="http://schemas.microsoft.com/office/powerpoint/2010/main" val="2629317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746400" y="886676"/>
            <a:ext cx="7267575" cy="4772025"/>
          </a:xfrm>
          <a:prstGeom prst="rect">
            <a:avLst/>
          </a:prstGeom>
        </p:spPr>
      </p:pic>
      <p:sp>
        <p:nvSpPr>
          <p:cNvPr id="2" name="Title 1"/>
          <p:cNvSpPr>
            <a:spLocks noGrp="1"/>
          </p:cNvSpPr>
          <p:nvPr>
            <p:ph type="title"/>
          </p:nvPr>
        </p:nvSpPr>
        <p:spPr/>
        <p:txBody>
          <a:bodyPr/>
          <a:lstStyle/>
          <a:p>
            <a:r>
              <a:rPr lang="en-US" b="1" dirty="0"/>
              <a:t>Infiltration </a:t>
            </a:r>
            <a:br>
              <a:rPr lang="en-US" b="1" dirty="0"/>
            </a:br>
            <a:r>
              <a:rPr lang="en-US" b="1" dirty="0"/>
              <a:t>Issues</a:t>
            </a:r>
          </a:p>
        </p:txBody>
      </p:sp>
      <p:sp>
        <p:nvSpPr>
          <p:cNvPr id="3" name="Content Placeholder 2"/>
          <p:cNvSpPr>
            <a:spLocks noGrp="1"/>
          </p:cNvSpPr>
          <p:nvPr>
            <p:ph idx="1"/>
          </p:nvPr>
        </p:nvSpPr>
        <p:spPr>
          <a:xfrm>
            <a:off x="1097279" y="1845734"/>
            <a:ext cx="5085035" cy="4023360"/>
          </a:xfrm>
        </p:spPr>
        <p:txBody>
          <a:bodyPr>
            <a:normAutofit/>
          </a:bodyPr>
          <a:lstStyle/>
          <a:p>
            <a:pPr lvl="1">
              <a:buFont typeface="Arial" panose="020B0604020202020204" pitchFamily="34" charset="0"/>
              <a:buChar char="•"/>
            </a:pPr>
            <a:r>
              <a:rPr lang="en-US" sz="2800" dirty="0"/>
              <a:t>Soil Profile Pit</a:t>
            </a:r>
          </a:p>
          <a:p>
            <a:pPr lvl="2">
              <a:buFont typeface="Arial" panose="020B0604020202020204" pitchFamily="34" charset="0"/>
              <a:buChar char="•"/>
            </a:pPr>
            <a:r>
              <a:rPr lang="en-US" sz="2400" dirty="0"/>
              <a:t>Missing elevations</a:t>
            </a:r>
          </a:p>
          <a:p>
            <a:pPr lvl="2">
              <a:buFont typeface="Arial" panose="020B0604020202020204" pitchFamily="34" charset="0"/>
              <a:buChar char="•"/>
            </a:pPr>
            <a:r>
              <a:rPr lang="en-US" sz="2400" dirty="0"/>
              <a:t>Missing SHWT</a:t>
            </a:r>
          </a:p>
          <a:p>
            <a:pPr lvl="2">
              <a:buFont typeface="Arial" panose="020B0604020202020204" pitchFamily="34" charset="0"/>
              <a:buChar char="•"/>
            </a:pPr>
            <a:r>
              <a:rPr lang="en-US" sz="2400" dirty="0"/>
              <a:t>Not deep enough	</a:t>
            </a:r>
          </a:p>
          <a:p>
            <a:pPr lvl="2">
              <a:buFont typeface="Arial" panose="020B0604020202020204" pitchFamily="34" charset="0"/>
              <a:buChar char="•"/>
            </a:pPr>
            <a:r>
              <a:rPr lang="en-US" sz="2400" dirty="0"/>
              <a:t>Insufficient information to support mounding analysis</a:t>
            </a:r>
            <a:endParaRPr lang="en-US" sz="2000" dirty="0"/>
          </a:p>
          <a:p>
            <a:pPr lvl="2">
              <a:buFont typeface="Arial" panose="020B0604020202020204" pitchFamily="34" charset="0"/>
              <a:buChar char="•"/>
            </a:pPr>
            <a:r>
              <a:rPr lang="en-US" sz="2400" dirty="0"/>
              <a:t>Permeability tests not acceptable</a:t>
            </a:r>
          </a:p>
        </p:txBody>
      </p:sp>
    </p:spTree>
    <p:extLst>
      <p:ext uri="{BB962C8B-B14F-4D97-AF65-F5344CB8AC3E}">
        <p14:creationId xmlns:p14="http://schemas.microsoft.com/office/powerpoint/2010/main" val="413207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Groundwater</a:t>
            </a:r>
            <a:r>
              <a:rPr lang="en-US" dirty="0"/>
              <a:t> </a:t>
            </a:r>
            <a:r>
              <a:rPr lang="en-US" b="1" dirty="0"/>
              <a:t>Recharge</a:t>
            </a:r>
          </a:p>
        </p:txBody>
      </p:sp>
      <p:sp>
        <p:nvSpPr>
          <p:cNvPr id="3" name="Content Placeholder 2"/>
          <p:cNvSpPr>
            <a:spLocks noGrp="1"/>
          </p:cNvSpPr>
          <p:nvPr>
            <p:ph idx="1"/>
          </p:nvPr>
        </p:nvSpPr>
        <p:spPr/>
        <p:txBody>
          <a:bodyPr/>
          <a:lstStyle/>
          <a:p>
            <a:pPr marL="227013" indent="-227013">
              <a:buFont typeface="Arial" panose="020B0604020202020204" pitchFamily="34" charset="0"/>
              <a:buChar char="•"/>
            </a:pPr>
            <a:r>
              <a:rPr lang="en-US" sz="2800" dirty="0"/>
              <a:t>Not required in </a:t>
            </a:r>
            <a:r>
              <a:rPr lang="en-US" sz="2800" dirty="0">
                <a:solidFill>
                  <a:srgbClr val="FF0000"/>
                </a:solidFill>
              </a:rPr>
              <a:t>previously developed </a:t>
            </a:r>
            <a:r>
              <a:rPr lang="en-US" sz="2800" dirty="0"/>
              <a:t>portions of PA-1</a:t>
            </a:r>
          </a:p>
          <a:p>
            <a:pPr marL="569913" lvl="3" indent="-171450"/>
            <a:r>
              <a:rPr lang="en-US" sz="2400" dirty="0"/>
              <a:t>Areas in PA-1 with trees and shrubs still require GW recharge</a:t>
            </a:r>
          </a:p>
          <a:p>
            <a:pPr marL="569913" lvl="3" indent="-171450"/>
            <a:endParaRPr lang="en-US" sz="2400" dirty="0"/>
          </a:p>
          <a:p>
            <a:pPr marL="489903" lvl="1" indent="-457200">
              <a:buFont typeface="Arial" panose="020B0604020202020204" pitchFamily="34" charset="0"/>
              <a:buChar char="•"/>
            </a:pPr>
            <a:r>
              <a:rPr lang="en-US" sz="2800" dirty="0"/>
              <a:t>Unknown Soil Types: Cut and Fill, Urban Lands, etc.</a:t>
            </a:r>
          </a:p>
          <a:p>
            <a:pPr marL="569913" lvl="3" indent="-171450"/>
            <a:r>
              <a:rPr lang="en-US" sz="2400" dirty="0"/>
              <a:t>Assumed to be HSG “D” without soil testing</a:t>
            </a:r>
          </a:p>
          <a:p>
            <a:pPr marL="569913" lvl="3" indent="-171450"/>
            <a:endParaRPr lang="en-US" sz="2400" dirty="0"/>
          </a:p>
          <a:p>
            <a:pPr marL="569913" lvl="3" indent="-171450"/>
            <a:endParaRPr lang="en-US" sz="2400" dirty="0"/>
          </a:p>
          <a:p>
            <a:endParaRPr lang="en-US" dirty="0"/>
          </a:p>
        </p:txBody>
      </p:sp>
    </p:spTree>
    <p:extLst>
      <p:ext uri="{BB962C8B-B14F-4D97-AF65-F5344CB8AC3E}">
        <p14:creationId xmlns:p14="http://schemas.microsoft.com/office/powerpoint/2010/main" val="3865201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srcRect l="4025"/>
          <a:stretch/>
        </p:blipFill>
        <p:spPr>
          <a:xfrm>
            <a:off x="213723" y="1957137"/>
            <a:ext cx="11829991" cy="2470483"/>
          </a:xfrm>
          <a:prstGeom prst="rect">
            <a:avLst/>
          </a:prstGeom>
        </p:spPr>
      </p:pic>
      <p:sp>
        <p:nvSpPr>
          <p:cNvPr id="2" name="Title 1"/>
          <p:cNvSpPr>
            <a:spLocks noGrp="1"/>
          </p:cNvSpPr>
          <p:nvPr>
            <p:ph type="title"/>
          </p:nvPr>
        </p:nvSpPr>
        <p:spPr/>
        <p:txBody>
          <a:bodyPr/>
          <a:lstStyle/>
          <a:p>
            <a:r>
              <a:rPr lang="en-US" b="1" dirty="0"/>
              <a:t>Infiltration Issues: Groundwater Mounding</a:t>
            </a:r>
          </a:p>
        </p:txBody>
      </p:sp>
      <p:pic>
        <p:nvPicPr>
          <p:cNvPr id="5" name="Picture 4"/>
          <p:cNvPicPr>
            <a:picLocks noChangeAspect="1"/>
          </p:cNvPicPr>
          <p:nvPr/>
        </p:nvPicPr>
        <p:blipFill>
          <a:blip r:embed="rId4"/>
          <a:stretch>
            <a:fillRect/>
          </a:stretch>
        </p:blipFill>
        <p:spPr>
          <a:xfrm>
            <a:off x="213723" y="4706529"/>
            <a:ext cx="11673477" cy="775003"/>
          </a:xfrm>
          <a:prstGeom prst="rect">
            <a:avLst/>
          </a:prstGeom>
        </p:spPr>
      </p:pic>
      <p:sp>
        <p:nvSpPr>
          <p:cNvPr id="7" name="Oval 6"/>
          <p:cNvSpPr/>
          <p:nvPr/>
        </p:nvSpPr>
        <p:spPr>
          <a:xfrm>
            <a:off x="7170821" y="2261937"/>
            <a:ext cx="3545305" cy="545431"/>
          </a:xfrm>
          <a:prstGeom prst="ellipse">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7264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Groundwater Mounding:  USGS</a:t>
            </a:r>
            <a:endParaRPr lang="en-US" dirty="0"/>
          </a:p>
        </p:txBody>
      </p:sp>
      <p:pic>
        <p:nvPicPr>
          <p:cNvPr id="4" name="Content Placeholder 3"/>
          <p:cNvPicPr>
            <a:picLocks noGrp="1" noChangeAspect="1"/>
          </p:cNvPicPr>
          <p:nvPr>
            <p:ph idx="1"/>
          </p:nvPr>
        </p:nvPicPr>
        <p:blipFill>
          <a:blip r:embed="rId3"/>
          <a:stretch>
            <a:fillRect/>
          </a:stretch>
        </p:blipFill>
        <p:spPr>
          <a:xfrm>
            <a:off x="1097280" y="2048305"/>
            <a:ext cx="10058400" cy="2495693"/>
          </a:xfrm>
          <a:prstGeom prst="rect">
            <a:avLst/>
          </a:prstGeom>
        </p:spPr>
      </p:pic>
      <p:sp>
        <p:nvSpPr>
          <p:cNvPr id="6" name="Content Placeholder 2"/>
          <p:cNvSpPr txBox="1">
            <a:spLocks/>
          </p:cNvSpPr>
          <p:nvPr/>
        </p:nvSpPr>
        <p:spPr>
          <a:xfrm>
            <a:off x="1097280" y="4700336"/>
            <a:ext cx="10058400" cy="116875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buNone/>
            </a:pPr>
            <a:r>
              <a:rPr lang="en-US" sz="2400" dirty="0"/>
              <a:t>Proposed infiltration depth is product of recharge/infiltration rate and time</a:t>
            </a:r>
          </a:p>
          <a:p>
            <a:pPr marL="201168" lvl="1" indent="0">
              <a:buNone/>
            </a:pPr>
            <a:r>
              <a:rPr lang="en-US" sz="2400" dirty="0"/>
              <a:t>R &amp; t can be revised to determine if it will drain in 72 hours.  Remaining values should not be changed.</a:t>
            </a:r>
          </a:p>
          <a:p>
            <a:endParaRPr lang="en-US" sz="2400" dirty="0"/>
          </a:p>
        </p:txBody>
      </p:sp>
    </p:spTree>
    <p:extLst>
      <p:ext uri="{BB962C8B-B14F-4D97-AF65-F5344CB8AC3E}">
        <p14:creationId xmlns:p14="http://schemas.microsoft.com/office/powerpoint/2010/main" val="182559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Major Access Permits &amp;</a:t>
            </a:r>
            <a:br>
              <a:rPr lang="en-US" b="1" dirty="0"/>
            </a:br>
            <a:r>
              <a:rPr lang="en-US" b="1" dirty="0"/>
              <a:t>Operations Permits</a:t>
            </a:r>
            <a:r>
              <a:rPr lang="en-US" dirty="0"/>
              <a:t>		</a:t>
            </a:r>
          </a:p>
        </p:txBody>
      </p:sp>
      <p:sp>
        <p:nvSpPr>
          <p:cNvPr id="3" name="Content Placeholder 2"/>
          <p:cNvSpPr>
            <a:spLocks noGrp="1"/>
          </p:cNvSpPr>
          <p:nvPr>
            <p:ph idx="1"/>
          </p:nvPr>
        </p:nvSpPr>
        <p:spPr/>
        <p:txBody>
          <a:bodyPr/>
          <a:lstStyle/>
          <a:p>
            <a:r>
              <a:rPr lang="en-US" sz="2800" dirty="0"/>
              <a:t>Typically required when….</a:t>
            </a:r>
          </a:p>
          <a:p>
            <a:endParaRPr lang="en-US" sz="1200" dirty="0"/>
          </a:p>
          <a:p>
            <a:pPr lvl="1">
              <a:buFont typeface="Arial" panose="020B0604020202020204" pitchFamily="34" charset="0"/>
              <a:buChar char="•"/>
            </a:pPr>
            <a:r>
              <a:rPr lang="en-US" sz="2800" dirty="0"/>
              <a:t>entering DOT ROW, updating land use of the property, lot line is updated or discharging to NJDOT System</a:t>
            </a:r>
          </a:p>
          <a:p>
            <a:pPr lvl="1">
              <a:buFont typeface="Arial" panose="020B0604020202020204" pitchFamily="34" charset="0"/>
              <a:buChar char="•"/>
            </a:pPr>
            <a:r>
              <a:rPr lang="en-US" sz="2800" dirty="0"/>
              <a:t>Permit group distributes projects to NJDOT SMEs (Subject Matter Experts) for review and approval based on discipline (e.g., Traffic, Roadway Geometry, Pavement, Utilities, Drainage)</a:t>
            </a:r>
          </a:p>
          <a:p>
            <a:pPr lvl="1">
              <a:buFont typeface="Arial" panose="020B0604020202020204" pitchFamily="34" charset="0"/>
              <a:buChar char="•"/>
            </a:pPr>
            <a:r>
              <a:rPr lang="en-US" sz="2800" dirty="0"/>
              <a:t>Drainage portion reviewed by Hydrology &amp; Hydraulics Unit</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4148534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Issues</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800" dirty="0"/>
              <a:t>Other agency SWM approvals</a:t>
            </a:r>
          </a:p>
          <a:p>
            <a:pPr marL="569913" lvl="3" indent="-171450"/>
            <a:r>
              <a:rPr lang="en-US" sz="2400" dirty="0"/>
              <a:t>No automatic NJDOT approval and vice versa</a:t>
            </a:r>
          </a:p>
          <a:p>
            <a:pPr marL="569913" lvl="3" indent="-171450"/>
            <a:r>
              <a:rPr lang="en-US" sz="2400" dirty="0"/>
              <a:t>NJDOT has other criteria </a:t>
            </a:r>
          </a:p>
          <a:p>
            <a:pPr marL="569913" lvl="3" indent="-171450"/>
            <a:r>
              <a:rPr lang="en-US" sz="2400" dirty="0"/>
              <a:t>Minimal review of projects which do not impact NJDOT system</a:t>
            </a:r>
          </a:p>
          <a:p>
            <a:pPr lvl="1">
              <a:buFont typeface="Arial" panose="020B0604020202020204" pitchFamily="34" charset="0"/>
              <a:buChar char="•"/>
            </a:pPr>
            <a:r>
              <a:rPr lang="en-US" sz="2800" dirty="0"/>
              <a:t>Privately owned pipes in NJDOT ROW – typically prohibited</a:t>
            </a:r>
          </a:p>
          <a:p>
            <a:pPr lvl="1">
              <a:buFont typeface="Arial" panose="020B0604020202020204" pitchFamily="34" charset="0"/>
              <a:buChar char="•"/>
            </a:pPr>
            <a:r>
              <a:rPr lang="en-US" sz="2800" dirty="0"/>
              <a:t>Moving/changing existing channel near NJDOT roadway – cannot increase flooding regardless of Drainage Area</a:t>
            </a:r>
          </a:p>
          <a:p>
            <a:pPr lvl="1">
              <a:buFont typeface="Arial" panose="020B0604020202020204" pitchFamily="34" charset="0"/>
              <a:buChar char="•"/>
            </a:pPr>
            <a:endParaRPr lang="en-US" sz="2800" dirty="0"/>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4141204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Issues</a:t>
            </a:r>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800" dirty="0"/>
              <a:t>Assumed to be exempt from groundwater recharge requirement – not previously developed areas</a:t>
            </a:r>
          </a:p>
          <a:p>
            <a:pPr lvl="1">
              <a:buFont typeface="Arial" panose="020B0604020202020204" pitchFamily="34" charset="0"/>
              <a:buChar char="•"/>
            </a:pPr>
            <a:r>
              <a:rPr lang="en-US" sz="2800" dirty="0"/>
              <a:t>Maintenance Plan – Does not meet NJAC 7:8-5.8 (Responsible parties, cost estimates)</a:t>
            </a:r>
          </a:p>
          <a:p>
            <a:pPr lvl="1">
              <a:buFont typeface="Arial" panose="020B0604020202020204" pitchFamily="34" charset="0"/>
              <a:buChar char="•"/>
            </a:pPr>
            <a:r>
              <a:rPr lang="en-US" sz="2800" dirty="0"/>
              <a:t>Rational method used for basin routings (or no assessment of critical duration storm)</a:t>
            </a:r>
          </a:p>
          <a:p>
            <a:pPr lvl="1">
              <a:buFont typeface="Arial" panose="020B0604020202020204" pitchFamily="34" charset="0"/>
              <a:buChar char="•"/>
            </a:pPr>
            <a:endParaRPr lang="en-US" sz="2800" dirty="0"/>
          </a:p>
          <a:p>
            <a:pPr lvl="1"/>
            <a:endParaRPr lang="en-US" sz="2400" dirty="0"/>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1052844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Issues</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800" dirty="0"/>
              <a:t>Construction of project commenced prior to DOT approval</a:t>
            </a:r>
          </a:p>
          <a:p>
            <a:pPr lvl="2">
              <a:buFont typeface="Arial" panose="020B0604020202020204" pitchFamily="34" charset="0"/>
              <a:buChar char="•"/>
            </a:pPr>
            <a:r>
              <a:rPr lang="en-US" sz="2400" dirty="0"/>
              <a:t>Municipal decision - Property not owned by NJDOT</a:t>
            </a:r>
          </a:p>
          <a:p>
            <a:pPr lvl="2">
              <a:buFont typeface="Arial" panose="020B0604020202020204" pitchFamily="34" charset="0"/>
              <a:buChar char="•"/>
            </a:pPr>
            <a:r>
              <a:rPr lang="en-US" sz="2400" dirty="0"/>
              <a:t>NJDOT review not based on construction which took place</a:t>
            </a:r>
          </a:p>
          <a:p>
            <a:pPr lvl="2">
              <a:buFont typeface="Arial" panose="020B0604020202020204" pitchFamily="34" charset="0"/>
              <a:buChar char="•"/>
            </a:pPr>
            <a:r>
              <a:rPr lang="en-US" sz="2400" dirty="0"/>
              <a:t>Has caused issues where approval could not be obtained to tie into NJDOT </a:t>
            </a:r>
          </a:p>
          <a:p>
            <a:pPr lvl="2">
              <a:buFont typeface="Arial" panose="020B0604020202020204" pitchFamily="34" charset="0"/>
              <a:buChar char="•"/>
            </a:pPr>
            <a:endParaRPr lang="en-US" sz="2400" dirty="0"/>
          </a:p>
          <a:p>
            <a:pPr lvl="1">
              <a:buFont typeface="Arial" panose="020B0604020202020204" pitchFamily="34" charset="0"/>
              <a:buChar char="•"/>
            </a:pPr>
            <a:r>
              <a:rPr lang="en-US" sz="2800" dirty="0"/>
              <a:t>Approved plans based on permeability rate/SWHT unable to be achieved during construction </a:t>
            </a:r>
          </a:p>
          <a:p>
            <a:pPr lvl="2">
              <a:buFont typeface="Arial" panose="020B0604020202020204" pitchFamily="34" charset="0"/>
              <a:buChar char="•"/>
            </a:pPr>
            <a:r>
              <a:rPr lang="en-US" sz="2400" b="1" dirty="0">
                <a:solidFill>
                  <a:srgbClr val="FF0000"/>
                </a:solidFill>
              </a:rPr>
              <a:t>Call us as soon as you know about the issue</a:t>
            </a:r>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650764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 NJDOT H&amp;H Unit</a:t>
            </a:r>
          </a:p>
        </p:txBody>
      </p:sp>
      <p:sp>
        <p:nvSpPr>
          <p:cNvPr id="3" name="Content Placeholder 2"/>
          <p:cNvSpPr>
            <a:spLocks noGrp="1"/>
          </p:cNvSpPr>
          <p:nvPr>
            <p:ph idx="1"/>
          </p:nvPr>
        </p:nvSpPr>
        <p:spPr/>
        <p:txBody>
          <a:bodyPr>
            <a:normAutofit/>
          </a:bodyPr>
          <a:lstStyle/>
          <a:p>
            <a:r>
              <a:rPr lang="en-US" sz="2800" dirty="0"/>
              <a:t>General Number: (609) 530-5673</a:t>
            </a:r>
          </a:p>
          <a:p>
            <a:endParaRPr lang="en-US" sz="2800" dirty="0"/>
          </a:p>
          <a:p>
            <a:r>
              <a:rPr lang="en-US" sz="2800" dirty="0"/>
              <a:t>Sandy Blick:  </a:t>
            </a:r>
            <a:r>
              <a:rPr lang="en-US" sz="2800" dirty="0">
                <a:hlinkClick r:id="rId3"/>
              </a:rPr>
              <a:t>Sandra.Blick@dot.nj.gov</a:t>
            </a:r>
            <a:r>
              <a:rPr lang="en-US" sz="2800" dirty="0"/>
              <a:t> :  (609) 530-2283</a:t>
            </a:r>
          </a:p>
          <a:p>
            <a:r>
              <a:rPr lang="en-US" sz="2800" dirty="0"/>
              <a:t>Meeta Trivedi:  </a:t>
            </a:r>
            <a:r>
              <a:rPr lang="en-US" sz="2800" dirty="0">
                <a:hlinkClick r:id="rId4"/>
              </a:rPr>
              <a:t>Meeta.Trivedi@njdot.nj.gov</a:t>
            </a:r>
            <a:r>
              <a:rPr lang="en-US" sz="2800" dirty="0"/>
              <a:t> :  (609) 530-5363</a:t>
            </a:r>
          </a:p>
          <a:p>
            <a:endParaRPr lang="en-US" sz="2800" dirty="0"/>
          </a:p>
        </p:txBody>
      </p:sp>
    </p:spTree>
    <p:extLst>
      <p:ext uri="{BB962C8B-B14F-4D97-AF65-F5344CB8AC3E}">
        <p14:creationId xmlns:p14="http://schemas.microsoft.com/office/powerpoint/2010/main" val="357866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85030"/>
            <a:ext cx="10058400" cy="1252330"/>
          </a:xfrm>
        </p:spPr>
        <p:txBody>
          <a:bodyPr>
            <a:normAutofit fontScale="90000"/>
          </a:bodyPr>
          <a:lstStyle/>
          <a:p>
            <a:pPr algn="ctr"/>
            <a:r>
              <a:rPr lang="en-US" b="1" dirty="0"/>
              <a:t>Stormwater Standards for Project Reviews that Impact DOT Drainage or Roadways</a:t>
            </a:r>
          </a:p>
        </p:txBody>
      </p:sp>
      <p:sp>
        <p:nvSpPr>
          <p:cNvPr id="3" name="Content Placeholder 2"/>
          <p:cNvSpPr>
            <a:spLocks noGrp="1"/>
          </p:cNvSpPr>
          <p:nvPr>
            <p:ph idx="1"/>
          </p:nvPr>
        </p:nvSpPr>
        <p:spPr>
          <a:xfrm>
            <a:off x="1097280" y="2246950"/>
            <a:ext cx="10058400" cy="3575352"/>
          </a:xfrm>
        </p:spPr>
        <p:txBody>
          <a:bodyPr>
            <a:noAutofit/>
          </a:bodyPr>
          <a:lstStyle/>
          <a:p>
            <a:pPr marL="457200" lvl="3" indent="-182563">
              <a:buFont typeface="Arial" panose="020B0604020202020204" pitchFamily="34" charset="0"/>
              <a:buChar char="•"/>
            </a:pPr>
            <a:r>
              <a:rPr lang="en-US" sz="2800" dirty="0"/>
              <a:t>Access Checklist 	</a:t>
            </a:r>
          </a:p>
          <a:p>
            <a:pPr marL="457200" lvl="3" indent="-182563">
              <a:buFont typeface="Arial" panose="020B0604020202020204" pitchFamily="34" charset="0"/>
              <a:buChar char="•"/>
            </a:pPr>
            <a:r>
              <a:rPr lang="en-US" sz="2800" dirty="0"/>
              <a:t>NJDEP SWM rules and NJDOT Water quantity impacts at each point of discharge</a:t>
            </a:r>
          </a:p>
          <a:p>
            <a:pPr marL="457200" lvl="3" indent="-182563">
              <a:buFont typeface="Arial" panose="020B0604020202020204" pitchFamily="34" charset="0"/>
              <a:buChar char="•"/>
            </a:pPr>
            <a:r>
              <a:rPr lang="en-US" sz="2800" dirty="0"/>
              <a:t>New curbing on the state road which was umbrella section in existing condition, triggers water quality in proposed condition</a:t>
            </a:r>
          </a:p>
          <a:p>
            <a:pPr marL="566928" lvl="3" indent="0">
              <a:buNone/>
            </a:pPr>
            <a:endParaRPr lang="en-US" sz="2800" dirty="0"/>
          </a:p>
          <a:p>
            <a:pPr lvl="3"/>
            <a:endParaRPr lang="en-US" sz="2800" dirty="0"/>
          </a:p>
          <a:p>
            <a:pPr lvl="2"/>
            <a:endParaRPr lang="en-US" sz="2800" dirty="0"/>
          </a:p>
          <a:p>
            <a:endParaRPr lang="en-US" dirty="0"/>
          </a:p>
          <a:p>
            <a:endParaRPr lang="en-US" dirty="0"/>
          </a:p>
        </p:txBody>
      </p:sp>
    </p:spTree>
    <p:extLst>
      <p:ext uri="{BB962C8B-B14F-4D97-AF65-F5344CB8AC3E}">
        <p14:creationId xmlns:p14="http://schemas.microsoft.com/office/powerpoint/2010/main" val="402482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47862"/>
            <a:ext cx="10058400" cy="889054"/>
          </a:xfrm>
        </p:spPr>
        <p:txBody>
          <a:bodyPr/>
          <a:lstStyle/>
          <a:p>
            <a:r>
              <a:rPr lang="en-US" b="1" dirty="0"/>
              <a:t>Typical</a:t>
            </a:r>
            <a:r>
              <a:rPr lang="en-US" b="1" baseline="0" dirty="0"/>
              <a:t> H&amp;H Issues on Access Permits</a:t>
            </a:r>
            <a:endParaRPr lang="en-US" b="1" dirty="0"/>
          </a:p>
        </p:txBody>
      </p:sp>
      <p:sp>
        <p:nvSpPr>
          <p:cNvPr id="3" name="Content Placeholder 2"/>
          <p:cNvSpPr>
            <a:spLocks noGrp="1"/>
          </p:cNvSpPr>
          <p:nvPr>
            <p:ph idx="1"/>
          </p:nvPr>
        </p:nvSpPr>
        <p:spPr>
          <a:xfrm>
            <a:off x="1097280" y="2106991"/>
            <a:ext cx="10058400" cy="4023360"/>
          </a:xfrm>
        </p:spPr>
        <p:txBody>
          <a:bodyPr>
            <a:normAutofit fontScale="25000" lnSpcReduction="20000"/>
          </a:bodyPr>
          <a:lstStyle/>
          <a:p>
            <a:pPr marL="228600" lvl="3" indent="-228600">
              <a:lnSpc>
                <a:spcPct val="110000"/>
              </a:lnSpc>
              <a:buFont typeface="Arial" panose="020B0604020202020204" pitchFamily="34" charset="0"/>
              <a:buChar char="•"/>
            </a:pPr>
            <a:r>
              <a:rPr lang="en-US" sz="11200" dirty="0"/>
              <a:t>Project description – total area of disturbance and net increase in impervious surface</a:t>
            </a:r>
          </a:p>
          <a:p>
            <a:pPr marL="228600" lvl="3" indent="-228600">
              <a:lnSpc>
                <a:spcPct val="110000"/>
              </a:lnSpc>
              <a:buFont typeface="Arial" panose="020B0604020202020204" pitchFamily="34" charset="0"/>
              <a:buChar char="•"/>
            </a:pPr>
            <a:r>
              <a:rPr lang="en-US" sz="11200" dirty="0"/>
              <a:t>Points of Interest</a:t>
            </a:r>
          </a:p>
          <a:p>
            <a:pPr marL="228600" lvl="3" indent="-228600">
              <a:lnSpc>
                <a:spcPct val="110000"/>
              </a:lnSpc>
              <a:buFont typeface="Arial" panose="020B0604020202020204" pitchFamily="34" charset="0"/>
              <a:buChar char="•"/>
            </a:pPr>
            <a:r>
              <a:rPr lang="en-US" sz="11200" dirty="0"/>
              <a:t>New discharge to DOT system (changing existing drainage pattern)</a:t>
            </a:r>
          </a:p>
          <a:p>
            <a:pPr marL="228600" lvl="3" indent="-228600">
              <a:lnSpc>
                <a:spcPct val="110000"/>
              </a:lnSpc>
              <a:buFont typeface="Arial" panose="020B0604020202020204" pitchFamily="34" charset="0"/>
              <a:buChar char="•"/>
            </a:pPr>
            <a:r>
              <a:rPr lang="en-US" sz="11200" dirty="0"/>
              <a:t>Projects where gas station is proposed, petroleum pollutants treatment is required</a:t>
            </a:r>
          </a:p>
          <a:p>
            <a:pPr marL="228600" lvl="1" indent="-228600"/>
            <a:endParaRPr lang="en-US" sz="3600" dirty="0"/>
          </a:p>
          <a:p>
            <a:br>
              <a:rPr lang="en-US" sz="3800" dirty="0"/>
            </a:br>
            <a:endParaRPr lang="en-US" sz="3800" dirty="0"/>
          </a:p>
          <a:p>
            <a:pPr marL="0" indent="0">
              <a:buNone/>
            </a:pPr>
            <a:endParaRPr lang="en-US" dirty="0"/>
          </a:p>
          <a:p>
            <a:endParaRPr lang="en-US" dirty="0"/>
          </a:p>
        </p:txBody>
      </p:sp>
    </p:spTree>
    <p:extLst>
      <p:ext uri="{BB962C8B-B14F-4D97-AF65-F5344CB8AC3E}">
        <p14:creationId xmlns:p14="http://schemas.microsoft.com/office/powerpoint/2010/main" val="46666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47862"/>
            <a:ext cx="10058400" cy="889054"/>
          </a:xfrm>
        </p:spPr>
        <p:txBody>
          <a:bodyPr/>
          <a:lstStyle/>
          <a:p>
            <a:r>
              <a:rPr lang="en-US" b="1" dirty="0"/>
              <a:t>Typical</a:t>
            </a:r>
            <a:r>
              <a:rPr lang="en-US" b="1" baseline="0" dirty="0"/>
              <a:t> H&amp;H Issues on Access Permits</a:t>
            </a:r>
            <a:endParaRPr lang="en-US" b="1" dirty="0"/>
          </a:p>
        </p:txBody>
      </p:sp>
      <p:sp>
        <p:nvSpPr>
          <p:cNvPr id="3" name="Content Placeholder 2"/>
          <p:cNvSpPr>
            <a:spLocks noGrp="1"/>
          </p:cNvSpPr>
          <p:nvPr>
            <p:ph idx="1"/>
          </p:nvPr>
        </p:nvSpPr>
        <p:spPr>
          <a:xfrm>
            <a:off x="1097280" y="2349587"/>
            <a:ext cx="10058400" cy="3360748"/>
          </a:xfrm>
        </p:spPr>
        <p:txBody>
          <a:bodyPr>
            <a:normAutofit fontScale="25000" lnSpcReduction="20000"/>
          </a:bodyPr>
          <a:lstStyle/>
          <a:p>
            <a:pPr marL="228600" lvl="3" indent="-228600">
              <a:lnSpc>
                <a:spcPct val="110000"/>
              </a:lnSpc>
              <a:buFont typeface="Arial" panose="020B0604020202020204" pitchFamily="34" charset="0"/>
              <a:buChar char="•"/>
            </a:pPr>
            <a:r>
              <a:rPr lang="en-US" sz="11200" dirty="0"/>
              <a:t>Existing and proposed conditions drainage area maps</a:t>
            </a:r>
          </a:p>
          <a:p>
            <a:pPr marL="228600" lvl="3" indent="-228600">
              <a:lnSpc>
                <a:spcPct val="110000"/>
              </a:lnSpc>
              <a:buFont typeface="Arial" panose="020B0604020202020204" pitchFamily="34" charset="0"/>
              <a:buChar char="•"/>
            </a:pPr>
            <a:r>
              <a:rPr lang="en-US" sz="11200" dirty="0"/>
              <a:t>Infiltration Basin Designs</a:t>
            </a:r>
          </a:p>
          <a:p>
            <a:pPr marL="228600" lvl="3" indent="-228600">
              <a:lnSpc>
                <a:spcPct val="110000"/>
              </a:lnSpc>
              <a:buFont typeface="Arial" panose="020B0604020202020204" pitchFamily="34" charset="0"/>
              <a:buChar char="•"/>
            </a:pPr>
            <a:r>
              <a:rPr lang="en-US" sz="11200" dirty="0"/>
              <a:t>Soil Testing results</a:t>
            </a:r>
          </a:p>
          <a:p>
            <a:pPr marL="228600" lvl="3" indent="-228600">
              <a:lnSpc>
                <a:spcPct val="110000"/>
              </a:lnSpc>
              <a:buFont typeface="Arial" panose="020B0604020202020204" pitchFamily="34" charset="0"/>
              <a:buChar char="•"/>
            </a:pPr>
            <a:r>
              <a:rPr lang="en-US" sz="11200" dirty="0"/>
              <a:t>Maintenance plan for BMPs</a:t>
            </a:r>
          </a:p>
          <a:p>
            <a:pPr marL="228600" lvl="3" indent="-228600">
              <a:lnSpc>
                <a:spcPct val="110000"/>
              </a:lnSpc>
              <a:buFont typeface="Arial" panose="020B0604020202020204" pitchFamily="34" charset="0"/>
              <a:buChar char="•"/>
            </a:pPr>
            <a:r>
              <a:rPr lang="en-US" sz="11200" dirty="0"/>
              <a:t>Are NJDEP or other permits required?</a:t>
            </a:r>
          </a:p>
          <a:p>
            <a:pPr lvl="1"/>
            <a:endParaRPr lang="en-US" sz="3600" dirty="0"/>
          </a:p>
          <a:p>
            <a:br>
              <a:rPr lang="en-US" sz="3800" dirty="0"/>
            </a:br>
            <a:endParaRPr lang="en-US" sz="3800" dirty="0"/>
          </a:p>
          <a:p>
            <a:pPr marL="0" indent="0">
              <a:buNone/>
            </a:pPr>
            <a:endParaRPr lang="en-US" dirty="0"/>
          </a:p>
          <a:p>
            <a:endParaRPr lang="en-US" dirty="0"/>
          </a:p>
        </p:txBody>
      </p:sp>
    </p:spTree>
    <p:extLst>
      <p:ext uri="{BB962C8B-B14F-4D97-AF65-F5344CB8AC3E}">
        <p14:creationId xmlns:p14="http://schemas.microsoft.com/office/powerpoint/2010/main" val="3707388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a:t>H&amp;H Issues: Point</a:t>
            </a:r>
            <a:r>
              <a:rPr lang="en-US" b="1" dirty="0"/>
              <a:t>s of Interest</a:t>
            </a:r>
          </a:p>
        </p:txBody>
      </p:sp>
      <p:sp>
        <p:nvSpPr>
          <p:cNvPr id="3" name="Content Placeholder 2"/>
          <p:cNvSpPr>
            <a:spLocks noGrp="1"/>
          </p:cNvSpPr>
          <p:nvPr>
            <p:ph idx="1"/>
          </p:nvPr>
        </p:nvSpPr>
        <p:spPr/>
        <p:txBody>
          <a:bodyPr>
            <a:normAutofit/>
          </a:bodyPr>
          <a:lstStyle/>
          <a:p>
            <a:pPr marL="0" indent="0">
              <a:buNone/>
            </a:pPr>
            <a:endParaRPr lang="en-US" dirty="0"/>
          </a:p>
          <a:p>
            <a:pPr marL="461963" lvl="3" indent="-182563">
              <a:buFont typeface="Arial" panose="020B0604020202020204" pitchFamily="34" charset="0"/>
              <a:buChar char="•"/>
            </a:pPr>
            <a:r>
              <a:rPr lang="en-US" sz="2800" dirty="0"/>
              <a:t>Impact on NJDOT drainage system, roadways, and discharges</a:t>
            </a:r>
          </a:p>
          <a:p>
            <a:pPr marL="461963" lvl="3" indent="-182563">
              <a:buFont typeface="Arial" panose="020B0604020202020204" pitchFamily="34" charset="0"/>
              <a:buChar char="•"/>
            </a:pPr>
            <a:endParaRPr lang="en-US" sz="2800" dirty="0"/>
          </a:p>
          <a:p>
            <a:pPr marL="461963" lvl="3" indent="-182563">
              <a:buFont typeface="Arial" panose="020B0604020202020204" pitchFamily="34" charset="0"/>
              <a:buChar char="•"/>
            </a:pPr>
            <a:r>
              <a:rPr lang="en-US" sz="2800" dirty="0"/>
              <a:t>POI often combined on general direction of drainage</a:t>
            </a:r>
          </a:p>
          <a:p>
            <a:pPr marL="461963" lvl="3" indent="-182563">
              <a:buFont typeface="Arial" panose="020B0604020202020204" pitchFamily="34" charset="0"/>
              <a:buChar char="•"/>
            </a:pPr>
            <a:endParaRPr lang="en-US" sz="2800" dirty="0"/>
          </a:p>
          <a:p>
            <a:pPr marL="461963" lvl="3" indent="-182563">
              <a:buFont typeface="Arial" panose="020B0604020202020204" pitchFamily="34" charset="0"/>
              <a:buChar char="•"/>
            </a:pPr>
            <a:r>
              <a:rPr lang="en-US" sz="2800" dirty="0"/>
              <a:t>POI does not address impact to Drainage System</a:t>
            </a:r>
          </a:p>
          <a:p>
            <a:pPr lvl="1"/>
            <a:endParaRPr lang="en-US" dirty="0"/>
          </a:p>
          <a:p>
            <a:endParaRPr lang="en-US" dirty="0"/>
          </a:p>
        </p:txBody>
      </p:sp>
    </p:spTree>
    <p:extLst>
      <p:ext uri="{BB962C8B-B14F-4D97-AF65-F5344CB8AC3E}">
        <p14:creationId xmlns:p14="http://schemas.microsoft.com/office/powerpoint/2010/main" val="394095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POI: Existing Conditions</a:t>
            </a:r>
          </a:p>
        </p:txBody>
      </p:sp>
      <p:pic>
        <p:nvPicPr>
          <p:cNvPr id="4" name="Content Placeholder 3"/>
          <p:cNvPicPr>
            <a:picLocks noGrp="1" noChangeAspect="1"/>
          </p:cNvPicPr>
          <p:nvPr>
            <p:ph idx="1"/>
          </p:nvPr>
        </p:nvPicPr>
        <p:blipFill>
          <a:blip r:embed="rId3"/>
          <a:stretch>
            <a:fillRect/>
          </a:stretch>
        </p:blipFill>
        <p:spPr>
          <a:xfrm>
            <a:off x="1266929" y="2031675"/>
            <a:ext cx="9888751" cy="3690000"/>
          </a:xfrm>
          <a:prstGeom prst="rect">
            <a:avLst/>
          </a:prstGeom>
        </p:spPr>
      </p:pic>
    </p:spTree>
    <p:extLst>
      <p:ext uri="{BB962C8B-B14F-4D97-AF65-F5344CB8AC3E}">
        <p14:creationId xmlns:p14="http://schemas.microsoft.com/office/powerpoint/2010/main" val="23155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4"/>
          <p:cNvGrpSpPr>
            <a:grpSpLocks noChangeAspect="1"/>
          </p:cNvGrpSpPr>
          <p:nvPr/>
        </p:nvGrpSpPr>
        <p:grpSpPr bwMode="auto">
          <a:xfrm>
            <a:off x="1265555" y="1984957"/>
            <a:ext cx="9890125" cy="3744913"/>
            <a:chOff x="744" y="1268"/>
            <a:chExt cx="6230" cy="2359"/>
          </a:xfrm>
        </p:grpSpPr>
        <p:sp>
          <p:nvSpPr>
            <p:cNvPr id="8" name="AutoShape 3"/>
            <p:cNvSpPr>
              <a:spLocks noChangeAspect="1" noChangeArrowheads="1" noTextEdit="1"/>
            </p:cNvSpPr>
            <p:nvPr/>
          </p:nvSpPr>
          <p:spPr bwMode="auto">
            <a:xfrm>
              <a:off x="744" y="1268"/>
              <a:ext cx="6230" cy="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p:cNvSpPr>
              <a:spLocks noChangeArrowheads="1"/>
            </p:cNvSpPr>
            <p:nvPr/>
          </p:nvSpPr>
          <p:spPr bwMode="auto">
            <a:xfrm>
              <a:off x="3928" y="1275"/>
              <a:ext cx="2221" cy="1755"/>
            </a:xfrm>
            <a:prstGeom prst="rect">
              <a:avLst/>
            </a:prstGeom>
            <a:solidFill>
              <a:srgbClr val="FFCF7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6"/>
            <p:cNvSpPr>
              <a:spLocks/>
            </p:cNvSpPr>
            <p:nvPr/>
          </p:nvSpPr>
          <p:spPr bwMode="auto">
            <a:xfrm>
              <a:off x="3943" y="1275"/>
              <a:ext cx="2221" cy="1755"/>
            </a:xfrm>
            <a:custGeom>
              <a:avLst/>
              <a:gdLst>
                <a:gd name="T0" fmla="*/ 2221 w 2221"/>
                <a:gd name="T1" fmla="*/ 1755 h 1755"/>
                <a:gd name="T2" fmla="*/ 0 w 2221"/>
                <a:gd name="T3" fmla="*/ 1755 h 1755"/>
                <a:gd name="T4" fmla="*/ 0 w 2221"/>
                <a:gd name="T5" fmla="*/ 0 h 1755"/>
                <a:gd name="T6" fmla="*/ 2221 w 2221"/>
                <a:gd name="T7" fmla="*/ 0 h 1755"/>
                <a:gd name="T8" fmla="*/ 2221 w 2221"/>
                <a:gd name="T9" fmla="*/ 1642 h 1755"/>
              </a:gdLst>
              <a:ahLst/>
              <a:cxnLst>
                <a:cxn ang="0">
                  <a:pos x="T0" y="T1"/>
                </a:cxn>
                <a:cxn ang="0">
                  <a:pos x="T2" y="T3"/>
                </a:cxn>
                <a:cxn ang="0">
                  <a:pos x="T4" y="T5"/>
                </a:cxn>
                <a:cxn ang="0">
                  <a:pos x="T6" y="T7"/>
                </a:cxn>
                <a:cxn ang="0">
                  <a:pos x="T8" y="T9"/>
                </a:cxn>
              </a:cxnLst>
              <a:rect l="0" t="0" r="r" b="b"/>
              <a:pathLst>
                <a:path w="2221" h="1755">
                  <a:moveTo>
                    <a:pt x="2221" y="1755"/>
                  </a:moveTo>
                  <a:lnTo>
                    <a:pt x="0" y="1755"/>
                  </a:lnTo>
                  <a:lnTo>
                    <a:pt x="0" y="0"/>
                  </a:lnTo>
                  <a:lnTo>
                    <a:pt x="2221" y="0"/>
                  </a:lnTo>
                  <a:lnTo>
                    <a:pt x="2221" y="1642"/>
                  </a:lnTo>
                </a:path>
              </a:pathLst>
            </a:custGeom>
            <a:noFill/>
            <a:ln w="3016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noEditPoints="1"/>
            </p:cNvSpPr>
            <p:nvPr/>
          </p:nvSpPr>
          <p:spPr bwMode="auto">
            <a:xfrm>
              <a:off x="746" y="3372"/>
              <a:ext cx="6188" cy="11"/>
            </a:xfrm>
            <a:custGeom>
              <a:avLst/>
              <a:gdLst>
                <a:gd name="T0" fmla="*/ 57 w 6188"/>
                <a:gd name="T1" fmla="*/ 0 h 11"/>
                <a:gd name="T2" fmla="*/ 171 w 6188"/>
                <a:gd name="T3" fmla="*/ 2 h 11"/>
                <a:gd name="T4" fmla="*/ 284 w 6188"/>
                <a:gd name="T5" fmla="*/ 2 h 11"/>
                <a:gd name="T6" fmla="*/ 398 w 6188"/>
                <a:gd name="T7" fmla="*/ 2 h 11"/>
                <a:gd name="T8" fmla="*/ 511 w 6188"/>
                <a:gd name="T9" fmla="*/ 2 h 11"/>
                <a:gd name="T10" fmla="*/ 625 w 6188"/>
                <a:gd name="T11" fmla="*/ 2 h 11"/>
                <a:gd name="T12" fmla="*/ 738 w 6188"/>
                <a:gd name="T13" fmla="*/ 2 h 11"/>
                <a:gd name="T14" fmla="*/ 852 w 6188"/>
                <a:gd name="T15" fmla="*/ 2 h 11"/>
                <a:gd name="T16" fmla="*/ 965 w 6188"/>
                <a:gd name="T17" fmla="*/ 2 h 11"/>
                <a:gd name="T18" fmla="*/ 1079 w 6188"/>
                <a:gd name="T19" fmla="*/ 2 h 11"/>
                <a:gd name="T20" fmla="*/ 1192 w 6188"/>
                <a:gd name="T21" fmla="*/ 2 h 11"/>
                <a:gd name="T22" fmla="*/ 1306 w 6188"/>
                <a:gd name="T23" fmla="*/ 2 h 11"/>
                <a:gd name="T24" fmla="*/ 1420 w 6188"/>
                <a:gd name="T25" fmla="*/ 2 h 11"/>
                <a:gd name="T26" fmla="*/ 1533 w 6188"/>
                <a:gd name="T27" fmla="*/ 4 h 11"/>
                <a:gd name="T28" fmla="*/ 1647 w 6188"/>
                <a:gd name="T29" fmla="*/ 4 h 11"/>
                <a:gd name="T30" fmla="*/ 1760 w 6188"/>
                <a:gd name="T31" fmla="*/ 4 h 11"/>
                <a:gd name="T32" fmla="*/ 1874 w 6188"/>
                <a:gd name="T33" fmla="*/ 4 h 11"/>
                <a:gd name="T34" fmla="*/ 1987 w 6188"/>
                <a:gd name="T35" fmla="*/ 4 h 11"/>
                <a:gd name="T36" fmla="*/ 2101 w 6188"/>
                <a:gd name="T37" fmla="*/ 4 h 11"/>
                <a:gd name="T38" fmla="*/ 2214 w 6188"/>
                <a:gd name="T39" fmla="*/ 4 h 11"/>
                <a:gd name="T40" fmla="*/ 2328 w 6188"/>
                <a:gd name="T41" fmla="*/ 4 h 11"/>
                <a:gd name="T42" fmla="*/ 2441 w 6188"/>
                <a:gd name="T43" fmla="*/ 4 h 11"/>
                <a:gd name="T44" fmla="*/ 2555 w 6188"/>
                <a:gd name="T45" fmla="*/ 4 h 11"/>
                <a:gd name="T46" fmla="*/ 2668 w 6188"/>
                <a:gd name="T47" fmla="*/ 4 h 11"/>
                <a:gd name="T48" fmla="*/ 2782 w 6188"/>
                <a:gd name="T49" fmla="*/ 7 h 11"/>
                <a:gd name="T50" fmla="*/ 2895 w 6188"/>
                <a:gd name="T51" fmla="*/ 7 h 11"/>
                <a:gd name="T52" fmla="*/ 3009 w 6188"/>
                <a:gd name="T53" fmla="*/ 7 h 11"/>
                <a:gd name="T54" fmla="*/ 3122 w 6188"/>
                <a:gd name="T55" fmla="*/ 7 h 11"/>
                <a:gd name="T56" fmla="*/ 3236 w 6188"/>
                <a:gd name="T57" fmla="*/ 7 h 11"/>
                <a:gd name="T58" fmla="*/ 3349 w 6188"/>
                <a:gd name="T59" fmla="*/ 7 h 11"/>
                <a:gd name="T60" fmla="*/ 3463 w 6188"/>
                <a:gd name="T61" fmla="*/ 7 h 11"/>
                <a:gd name="T62" fmla="*/ 3577 w 6188"/>
                <a:gd name="T63" fmla="*/ 7 h 11"/>
                <a:gd name="T64" fmla="*/ 3690 w 6188"/>
                <a:gd name="T65" fmla="*/ 7 h 11"/>
                <a:gd name="T66" fmla="*/ 3804 w 6188"/>
                <a:gd name="T67" fmla="*/ 7 h 11"/>
                <a:gd name="T68" fmla="*/ 3917 w 6188"/>
                <a:gd name="T69" fmla="*/ 7 h 11"/>
                <a:gd name="T70" fmla="*/ 4031 w 6188"/>
                <a:gd name="T71" fmla="*/ 7 h 11"/>
                <a:gd name="T72" fmla="*/ 4144 w 6188"/>
                <a:gd name="T73" fmla="*/ 9 h 11"/>
                <a:gd name="T74" fmla="*/ 4258 w 6188"/>
                <a:gd name="T75" fmla="*/ 9 h 11"/>
                <a:gd name="T76" fmla="*/ 4371 w 6188"/>
                <a:gd name="T77" fmla="*/ 9 h 11"/>
                <a:gd name="T78" fmla="*/ 4485 w 6188"/>
                <a:gd name="T79" fmla="*/ 9 h 11"/>
                <a:gd name="T80" fmla="*/ 4598 w 6188"/>
                <a:gd name="T81" fmla="*/ 9 h 11"/>
                <a:gd name="T82" fmla="*/ 4712 w 6188"/>
                <a:gd name="T83" fmla="*/ 9 h 11"/>
                <a:gd name="T84" fmla="*/ 4825 w 6188"/>
                <a:gd name="T85" fmla="*/ 9 h 11"/>
                <a:gd name="T86" fmla="*/ 4939 w 6188"/>
                <a:gd name="T87" fmla="*/ 9 h 11"/>
                <a:gd name="T88" fmla="*/ 5052 w 6188"/>
                <a:gd name="T89" fmla="*/ 9 h 11"/>
                <a:gd name="T90" fmla="*/ 5166 w 6188"/>
                <a:gd name="T91" fmla="*/ 9 h 11"/>
                <a:gd name="T92" fmla="*/ 5279 w 6188"/>
                <a:gd name="T93" fmla="*/ 9 h 11"/>
                <a:gd name="T94" fmla="*/ 5393 w 6188"/>
                <a:gd name="T95" fmla="*/ 9 h 11"/>
                <a:gd name="T96" fmla="*/ 5506 w 6188"/>
                <a:gd name="T97" fmla="*/ 11 h 11"/>
                <a:gd name="T98" fmla="*/ 5620 w 6188"/>
                <a:gd name="T99" fmla="*/ 11 h 11"/>
                <a:gd name="T100" fmla="*/ 5734 w 6188"/>
                <a:gd name="T101" fmla="*/ 11 h 11"/>
                <a:gd name="T102" fmla="*/ 5847 w 6188"/>
                <a:gd name="T103" fmla="*/ 11 h 11"/>
                <a:gd name="T104" fmla="*/ 5961 w 6188"/>
                <a:gd name="T105" fmla="*/ 11 h 11"/>
                <a:gd name="T106" fmla="*/ 6074 w 6188"/>
                <a:gd name="T107" fmla="*/ 11 h 11"/>
                <a:gd name="T108" fmla="*/ 6188 w 6188"/>
                <a:gd name="T109"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88" h="11">
                  <a:moveTo>
                    <a:pt x="0" y="0"/>
                  </a:moveTo>
                  <a:lnTo>
                    <a:pt x="57" y="0"/>
                  </a:lnTo>
                  <a:moveTo>
                    <a:pt x="114" y="2"/>
                  </a:moveTo>
                  <a:lnTo>
                    <a:pt x="171" y="2"/>
                  </a:lnTo>
                  <a:moveTo>
                    <a:pt x="227" y="2"/>
                  </a:moveTo>
                  <a:lnTo>
                    <a:pt x="284" y="2"/>
                  </a:lnTo>
                  <a:moveTo>
                    <a:pt x="341" y="2"/>
                  </a:moveTo>
                  <a:lnTo>
                    <a:pt x="398" y="2"/>
                  </a:lnTo>
                  <a:moveTo>
                    <a:pt x="455" y="2"/>
                  </a:moveTo>
                  <a:lnTo>
                    <a:pt x="511" y="2"/>
                  </a:lnTo>
                  <a:moveTo>
                    <a:pt x="568" y="2"/>
                  </a:moveTo>
                  <a:lnTo>
                    <a:pt x="625" y="2"/>
                  </a:lnTo>
                  <a:moveTo>
                    <a:pt x="682" y="2"/>
                  </a:moveTo>
                  <a:lnTo>
                    <a:pt x="738" y="2"/>
                  </a:lnTo>
                  <a:moveTo>
                    <a:pt x="795" y="2"/>
                  </a:moveTo>
                  <a:lnTo>
                    <a:pt x="852" y="2"/>
                  </a:lnTo>
                  <a:moveTo>
                    <a:pt x="909" y="2"/>
                  </a:moveTo>
                  <a:lnTo>
                    <a:pt x="965" y="2"/>
                  </a:lnTo>
                  <a:moveTo>
                    <a:pt x="1022" y="2"/>
                  </a:moveTo>
                  <a:lnTo>
                    <a:pt x="1079" y="2"/>
                  </a:lnTo>
                  <a:moveTo>
                    <a:pt x="1136" y="2"/>
                  </a:moveTo>
                  <a:lnTo>
                    <a:pt x="1192" y="2"/>
                  </a:lnTo>
                  <a:moveTo>
                    <a:pt x="1249" y="2"/>
                  </a:moveTo>
                  <a:lnTo>
                    <a:pt x="1306" y="2"/>
                  </a:lnTo>
                  <a:moveTo>
                    <a:pt x="1363" y="2"/>
                  </a:moveTo>
                  <a:lnTo>
                    <a:pt x="1420" y="2"/>
                  </a:lnTo>
                  <a:moveTo>
                    <a:pt x="1476" y="4"/>
                  </a:moveTo>
                  <a:lnTo>
                    <a:pt x="1533" y="4"/>
                  </a:lnTo>
                  <a:moveTo>
                    <a:pt x="1590" y="4"/>
                  </a:moveTo>
                  <a:lnTo>
                    <a:pt x="1647" y="4"/>
                  </a:lnTo>
                  <a:moveTo>
                    <a:pt x="1703" y="4"/>
                  </a:moveTo>
                  <a:lnTo>
                    <a:pt x="1760" y="4"/>
                  </a:lnTo>
                  <a:moveTo>
                    <a:pt x="1817" y="4"/>
                  </a:moveTo>
                  <a:lnTo>
                    <a:pt x="1874" y="4"/>
                  </a:lnTo>
                  <a:moveTo>
                    <a:pt x="1930" y="4"/>
                  </a:moveTo>
                  <a:lnTo>
                    <a:pt x="1987" y="4"/>
                  </a:lnTo>
                  <a:moveTo>
                    <a:pt x="2044" y="4"/>
                  </a:moveTo>
                  <a:lnTo>
                    <a:pt x="2101" y="4"/>
                  </a:lnTo>
                  <a:moveTo>
                    <a:pt x="2157" y="4"/>
                  </a:moveTo>
                  <a:lnTo>
                    <a:pt x="2214" y="4"/>
                  </a:lnTo>
                  <a:moveTo>
                    <a:pt x="2271" y="4"/>
                  </a:moveTo>
                  <a:lnTo>
                    <a:pt x="2328" y="4"/>
                  </a:lnTo>
                  <a:moveTo>
                    <a:pt x="2385" y="4"/>
                  </a:moveTo>
                  <a:lnTo>
                    <a:pt x="2441" y="4"/>
                  </a:lnTo>
                  <a:moveTo>
                    <a:pt x="2498" y="4"/>
                  </a:moveTo>
                  <a:lnTo>
                    <a:pt x="2555" y="4"/>
                  </a:lnTo>
                  <a:moveTo>
                    <a:pt x="2612" y="4"/>
                  </a:moveTo>
                  <a:lnTo>
                    <a:pt x="2668" y="4"/>
                  </a:lnTo>
                  <a:moveTo>
                    <a:pt x="2725" y="4"/>
                  </a:moveTo>
                  <a:lnTo>
                    <a:pt x="2782" y="7"/>
                  </a:lnTo>
                  <a:moveTo>
                    <a:pt x="2839" y="7"/>
                  </a:moveTo>
                  <a:lnTo>
                    <a:pt x="2895" y="7"/>
                  </a:lnTo>
                  <a:moveTo>
                    <a:pt x="2952" y="7"/>
                  </a:moveTo>
                  <a:lnTo>
                    <a:pt x="3009" y="7"/>
                  </a:lnTo>
                  <a:moveTo>
                    <a:pt x="3066" y="7"/>
                  </a:moveTo>
                  <a:lnTo>
                    <a:pt x="3122" y="7"/>
                  </a:lnTo>
                  <a:moveTo>
                    <a:pt x="3179" y="7"/>
                  </a:moveTo>
                  <a:lnTo>
                    <a:pt x="3236" y="7"/>
                  </a:lnTo>
                  <a:moveTo>
                    <a:pt x="3293" y="7"/>
                  </a:moveTo>
                  <a:lnTo>
                    <a:pt x="3349" y="7"/>
                  </a:lnTo>
                  <a:moveTo>
                    <a:pt x="3406" y="7"/>
                  </a:moveTo>
                  <a:lnTo>
                    <a:pt x="3463" y="7"/>
                  </a:lnTo>
                  <a:moveTo>
                    <a:pt x="3520" y="7"/>
                  </a:moveTo>
                  <a:lnTo>
                    <a:pt x="3577" y="7"/>
                  </a:lnTo>
                  <a:moveTo>
                    <a:pt x="3633" y="7"/>
                  </a:moveTo>
                  <a:lnTo>
                    <a:pt x="3690" y="7"/>
                  </a:lnTo>
                  <a:moveTo>
                    <a:pt x="3747" y="7"/>
                  </a:moveTo>
                  <a:lnTo>
                    <a:pt x="3804" y="7"/>
                  </a:lnTo>
                  <a:moveTo>
                    <a:pt x="3860" y="7"/>
                  </a:moveTo>
                  <a:lnTo>
                    <a:pt x="3917" y="7"/>
                  </a:lnTo>
                  <a:moveTo>
                    <a:pt x="3974" y="7"/>
                  </a:moveTo>
                  <a:lnTo>
                    <a:pt x="4031" y="7"/>
                  </a:lnTo>
                  <a:moveTo>
                    <a:pt x="4087" y="9"/>
                  </a:moveTo>
                  <a:lnTo>
                    <a:pt x="4144" y="9"/>
                  </a:lnTo>
                  <a:moveTo>
                    <a:pt x="4201" y="9"/>
                  </a:moveTo>
                  <a:lnTo>
                    <a:pt x="4258" y="9"/>
                  </a:lnTo>
                  <a:moveTo>
                    <a:pt x="4314" y="9"/>
                  </a:moveTo>
                  <a:lnTo>
                    <a:pt x="4371" y="9"/>
                  </a:lnTo>
                  <a:moveTo>
                    <a:pt x="4428" y="9"/>
                  </a:moveTo>
                  <a:lnTo>
                    <a:pt x="4485" y="9"/>
                  </a:lnTo>
                  <a:moveTo>
                    <a:pt x="4542" y="9"/>
                  </a:moveTo>
                  <a:lnTo>
                    <a:pt x="4598" y="9"/>
                  </a:lnTo>
                  <a:moveTo>
                    <a:pt x="4655" y="9"/>
                  </a:moveTo>
                  <a:lnTo>
                    <a:pt x="4712" y="9"/>
                  </a:lnTo>
                  <a:moveTo>
                    <a:pt x="4769" y="9"/>
                  </a:moveTo>
                  <a:lnTo>
                    <a:pt x="4825" y="9"/>
                  </a:lnTo>
                  <a:moveTo>
                    <a:pt x="4882" y="9"/>
                  </a:moveTo>
                  <a:lnTo>
                    <a:pt x="4939" y="9"/>
                  </a:lnTo>
                  <a:moveTo>
                    <a:pt x="4996" y="9"/>
                  </a:moveTo>
                  <a:lnTo>
                    <a:pt x="5052" y="9"/>
                  </a:lnTo>
                  <a:moveTo>
                    <a:pt x="5109" y="9"/>
                  </a:moveTo>
                  <a:lnTo>
                    <a:pt x="5166" y="9"/>
                  </a:lnTo>
                  <a:moveTo>
                    <a:pt x="5223" y="9"/>
                  </a:moveTo>
                  <a:lnTo>
                    <a:pt x="5279" y="9"/>
                  </a:lnTo>
                  <a:moveTo>
                    <a:pt x="5336" y="9"/>
                  </a:moveTo>
                  <a:lnTo>
                    <a:pt x="5393" y="9"/>
                  </a:lnTo>
                  <a:moveTo>
                    <a:pt x="5450" y="11"/>
                  </a:moveTo>
                  <a:lnTo>
                    <a:pt x="5506" y="11"/>
                  </a:lnTo>
                  <a:moveTo>
                    <a:pt x="5563" y="11"/>
                  </a:moveTo>
                  <a:lnTo>
                    <a:pt x="5620" y="11"/>
                  </a:lnTo>
                  <a:moveTo>
                    <a:pt x="5677" y="11"/>
                  </a:moveTo>
                  <a:lnTo>
                    <a:pt x="5734" y="11"/>
                  </a:lnTo>
                  <a:moveTo>
                    <a:pt x="5790" y="11"/>
                  </a:moveTo>
                  <a:lnTo>
                    <a:pt x="5847" y="11"/>
                  </a:lnTo>
                  <a:moveTo>
                    <a:pt x="5904" y="11"/>
                  </a:moveTo>
                  <a:lnTo>
                    <a:pt x="5961" y="11"/>
                  </a:lnTo>
                  <a:moveTo>
                    <a:pt x="6017" y="11"/>
                  </a:moveTo>
                  <a:lnTo>
                    <a:pt x="6074" y="11"/>
                  </a:lnTo>
                  <a:moveTo>
                    <a:pt x="6131" y="11"/>
                  </a:moveTo>
                  <a:lnTo>
                    <a:pt x="6188" y="11"/>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9"/>
            <p:cNvSpPr>
              <a:spLocks noChangeShapeType="1"/>
            </p:cNvSpPr>
            <p:nvPr/>
          </p:nvSpPr>
          <p:spPr bwMode="auto">
            <a:xfrm>
              <a:off x="3689" y="3256"/>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Line 10"/>
            <p:cNvSpPr>
              <a:spLocks noChangeShapeType="1"/>
            </p:cNvSpPr>
            <p:nvPr/>
          </p:nvSpPr>
          <p:spPr bwMode="auto">
            <a:xfrm>
              <a:off x="3689" y="3256"/>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1"/>
            <p:cNvSpPr>
              <a:spLocks noEditPoints="1"/>
            </p:cNvSpPr>
            <p:nvPr/>
          </p:nvSpPr>
          <p:spPr bwMode="auto">
            <a:xfrm>
              <a:off x="746" y="3317"/>
              <a:ext cx="6188" cy="12"/>
            </a:xfrm>
            <a:custGeom>
              <a:avLst/>
              <a:gdLst>
                <a:gd name="T0" fmla="*/ 57 w 6188"/>
                <a:gd name="T1" fmla="*/ 0 h 12"/>
                <a:gd name="T2" fmla="*/ 171 w 6188"/>
                <a:gd name="T3" fmla="*/ 0 h 12"/>
                <a:gd name="T4" fmla="*/ 284 w 6188"/>
                <a:gd name="T5" fmla="*/ 0 h 12"/>
                <a:gd name="T6" fmla="*/ 398 w 6188"/>
                <a:gd name="T7" fmla="*/ 0 h 12"/>
                <a:gd name="T8" fmla="*/ 511 w 6188"/>
                <a:gd name="T9" fmla="*/ 0 h 12"/>
                <a:gd name="T10" fmla="*/ 625 w 6188"/>
                <a:gd name="T11" fmla="*/ 0 h 12"/>
                <a:gd name="T12" fmla="*/ 738 w 6188"/>
                <a:gd name="T13" fmla="*/ 2 h 12"/>
                <a:gd name="T14" fmla="*/ 852 w 6188"/>
                <a:gd name="T15" fmla="*/ 2 h 12"/>
                <a:gd name="T16" fmla="*/ 965 w 6188"/>
                <a:gd name="T17" fmla="*/ 2 h 12"/>
                <a:gd name="T18" fmla="*/ 1079 w 6188"/>
                <a:gd name="T19" fmla="*/ 2 h 12"/>
                <a:gd name="T20" fmla="*/ 1192 w 6188"/>
                <a:gd name="T21" fmla="*/ 2 h 12"/>
                <a:gd name="T22" fmla="*/ 1306 w 6188"/>
                <a:gd name="T23" fmla="*/ 2 h 12"/>
                <a:gd name="T24" fmla="*/ 1420 w 6188"/>
                <a:gd name="T25" fmla="*/ 2 h 12"/>
                <a:gd name="T26" fmla="*/ 1533 w 6188"/>
                <a:gd name="T27" fmla="*/ 2 h 12"/>
                <a:gd name="T28" fmla="*/ 1647 w 6188"/>
                <a:gd name="T29" fmla="*/ 2 h 12"/>
                <a:gd name="T30" fmla="*/ 1760 w 6188"/>
                <a:gd name="T31" fmla="*/ 2 h 12"/>
                <a:gd name="T32" fmla="*/ 1874 w 6188"/>
                <a:gd name="T33" fmla="*/ 2 h 12"/>
                <a:gd name="T34" fmla="*/ 1987 w 6188"/>
                <a:gd name="T35" fmla="*/ 2 h 12"/>
                <a:gd name="T36" fmla="*/ 2101 w 6188"/>
                <a:gd name="T37" fmla="*/ 5 h 12"/>
                <a:gd name="T38" fmla="*/ 2214 w 6188"/>
                <a:gd name="T39" fmla="*/ 5 h 12"/>
                <a:gd name="T40" fmla="*/ 2328 w 6188"/>
                <a:gd name="T41" fmla="*/ 5 h 12"/>
                <a:gd name="T42" fmla="*/ 2441 w 6188"/>
                <a:gd name="T43" fmla="*/ 5 h 12"/>
                <a:gd name="T44" fmla="*/ 2555 w 6188"/>
                <a:gd name="T45" fmla="*/ 5 h 12"/>
                <a:gd name="T46" fmla="*/ 2668 w 6188"/>
                <a:gd name="T47" fmla="*/ 5 h 12"/>
                <a:gd name="T48" fmla="*/ 2782 w 6188"/>
                <a:gd name="T49" fmla="*/ 5 h 12"/>
                <a:gd name="T50" fmla="*/ 2895 w 6188"/>
                <a:gd name="T51" fmla="*/ 5 h 12"/>
                <a:gd name="T52" fmla="*/ 3009 w 6188"/>
                <a:gd name="T53" fmla="*/ 5 h 12"/>
                <a:gd name="T54" fmla="*/ 3122 w 6188"/>
                <a:gd name="T55" fmla="*/ 5 h 12"/>
                <a:gd name="T56" fmla="*/ 3236 w 6188"/>
                <a:gd name="T57" fmla="*/ 5 h 12"/>
                <a:gd name="T58" fmla="*/ 3349 w 6188"/>
                <a:gd name="T59" fmla="*/ 7 h 12"/>
                <a:gd name="T60" fmla="*/ 3463 w 6188"/>
                <a:gd name="T61" fmla="*/ 7 h 12"/>
                <a:gd name="T62" fmla="*/ 3577 w 6188"/>
                <a:gd name="T63" fmla="*/ 7 h 12"/>
                <a:gd name="T64" fmla="*/ 3690 w 6188"/>
                <a:gd name="T65" fmla="*/ 7 h 12"/>
                <a:gd name="T66" fmla="*/ 3804 w 6188"/>
                <a:gd name="T67" fmla="*/ 7 h 12"/>
                <a:gd name="T68" fmla="*/ 3917 w 6188"/>
                <a:gd name="T69" fmla="*/ 7 h 12"/>
                <a:gd name="T70" fmla="*/ 4031 w 6188"/>
                <a:gd name="T71" fmla="*/ 7 h 12"/>
                <a:gd name="T72" fmla="*/ 4144 w 6188"/>
                <a:gd name="T73" fmla="*/ 7 h 12"/>
                <a:gd name="T74" fmla="*/ 4258 w 6188"/>
                <a:gd name="T75" fmla="*/ 7 h 12"/>
                <a:gd name="T76" fmla="*/ 4371 w 6188"/>
                <a:gd name="T77" fmla="*/ 7 h 12"/>
                <a:gd name="T78" fmla="*/ 4485 w 6188"/>
                <a:gd name="T79" fmla="*/ 7 h 12"/>
                <a:gd name="T80" fmla="*/ 4598 w 6188"/>
                <a:gd name="T81" fmla="*/ 7 h 12"/>
                <a:gd name="T82" fmla="*/ 4712 w 6188"/>
                <a:gd name="T83" fmla="*/ 10 h 12"/>
                <a:gd name="T84" fmla="*/ 4825 w 6188"/>
                <a:gd name="T85" fmla="*/ 10 h 12"/>
                <a:gd name="T86" fmla="*/ 4939 w 6188"/>
                <a:gd name="T87" fmla="*/ 10 h 12"/>
                <a:gd name="T88" fmla="*/ 5052 w 6188"/>
                <a:gd name="T89" fmla="*/ 10 h 12"/>
                <a:gd name="T90" fmla="*/ 5166 w 6188"/>
                <a:gd name="T91" fmla="*/ 10 h 12"/>
                <a:gd name="T92" fmla="*/ 5279 w 6188"/>
                <a:gd name="T93" fmla="*/ 10 h 12"/>
                <a:gd name="T94" fmla="*/ 5393 w 6188"/>
                <a:gd name="T95" fmla="*/ 10 h 12"/>
                <a:gd name="T96" fmla="*/ 5506 w 6188"/>
                <a:gd name="T97" fmla="*/ 10 h 12"/>
                <a:gd name="T98" fmla="*/ 5620 w 6188"/>
                <a:gd name="T99" fmla="*/ 10 h 12"/>
                <a:gd name="T100" fmla="*/ 5734 w 6188"/>
                <a:gd name="T101" fmla="*/ 10 h 12"/>
                <a:gd name="T102" fmla="*/ 5847 w 6188"/>
                <a:gd name="T103" fmla="*/ 10 h 12"/>
                <a:gd name="T104" fmla="*/ 5961 w 6188"/>
                <a:gd name="T105" fmla="*/ 10 h 12"/>
                <a:gd name="T106" fmla="*/ 6074 w 6188"/>
                <a:gd name="T107" fmla="*/ 12 h 12"/>
                <a:gd name="T108" fmla="*/ 6188 w 6188"/>
                <a:gd name="T10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88" h="12">
                  <a:moveTo>
                    <a:pt x="0" y="0"/>
                  </a:moveTo>
                  <a:lnTo>
                    <a:pt x="57" y="0"/>
                  </a:lnTo>
                  <a:moveTo>
                    <a:pt x="114" y="0"/>
                  </a:moveTo>
                  <a:lnTo>
                    <a:pt x="171" y="0"/>
                  </a:lnTo>
                  <a:moveTo>
                    <a:pt x="227" y="0"/>
                  </a:moveTo>
                  <a:lnTo>
                    <a:pt x="284" y="0"/>
                  </a:lnTo>
                  <a:moveTo>
                    <a:pt x="341" y="0"/>
                  </a:moveTo>
                  <a:lnTo>
                    <a:pt x="398" y="0"/>
                  </a:lnTo>
                  <a:moveTo>
                    <a:pt x="455" y="0"/>
                  </a:moveTo>
                  <a:lnTo>
                    <a:pt x="511" y="0"/>
                  </a:lnTo>
                  <a:moveTo>
                    <a:pt x="568" y="0"/>
                  </a:moveTo>
                  <a:lnTo>
                    <a:pt x="625" y="0"/>
                  </a:lnTo>
                  <a:moveTo>
                    <a:pt x="682" y="2"/>
                  </a:moveTo>
                  <a:lnTo>
                    <a:pt x="738" y="2"/>
                  </a:lnTo>
                  <a:moveTo>
                    <a:pt x="795" y="2"/>
                  </a:moveTo>
                  <a:lnTo>
                    <a:pt x="852" y="2"/>
                  </a:lnTo>
                  <a:moveTo>
                    <a:pt x="909" y="2"/>
                  </a:moveTo>
                  <a:lnTo>
                    <a:pt x="965" y="2"/>
                  </a:lnTo>
                  <a:moveTo>
                    <a:pt x="1022" y="2"/>
                  </a:moveTo>
                  <a:lnTo>
                    <a:pt x="1079" y="2"/>
                  </a:lnTo>
                  <a:moveTo>
                    <a:pt x="1136" y="2"/>
                  </a:moveTo>
                  <a:lnTo>
                    <a:pt x="1192" y="2"/>
                  </a:lnTo>
                  <a:moveTo>
                    <a:pt x="1249" y="2"/>
                  </a:moveTo>
                  <a:lnTo>
                    <a:pt x="1306" y="2"/>
                  </a:lnTo>
                  <a:moveTo>
                    <a:pt x="1363" y="2"/>
                  </a:moveTo>
                  <a:lnTo>
                    <a:pt x="1420" y="2"/>
                  </a:lnTo>
                  <a:moveTo>
                    <a:pt x="1476" y="2"/>
                  </a:moveTo>
                  <a:lnTo>
                    <a:pt x="1533" y="2"/>
                  </a:lnTo>
                  <a:moveTo>
                    <a:pt x="1590" y="2"/>
                  </a:moveTo>
                  <a:lnTo>
                    <a:pt x="1647" y="2"/>
                  </a:lnTo>
                  <a:moveTo>
                    <a:pt x="1703" y="2"/>
                  </a:moveTo>
                  <a:lnTo>
                    <a:pt x="1760" y="2"/>
                  </a:lnTo>
                  <a:moveTo>
                    <a:pt x="1817" y="2"/>
                  </a:moveTo>
                  <a:lnTo>
                    <a:pt x="1874" y="2"/>
                  </a:lnTo>
                  <a:moveTo>
                    <a:pt x="1930" y="2"/>
                  </a:moveTo>
                  <a:lnTo>
                    <a:pt x="1987" y="2"/>
                  </a:lnTo>
                  <a:moveTo>
                    <a:pt x="2044" y="5"/>
                  </a:moveTo>
                  <a:lnTo>
                    <a:pt x="2101" y="5"/>
                  </a:lnTo>
                  <a:moveTo>
                    <a:pt x="2157" y="5"/>
                  </a:moveTo>
                  <a:lnTo>
                    <a:pt x="2214" y="5"/>
                  </a:lnTo>
                  <a:moveTo>
                    <a:pt x="2271" y="5"/>
                  </a:moveTo>
                  <a:lnTo>
                    <a:pt x="2328" y="5"/>
                  </a:lnTo>
                  <a:moveTo>
                    <a:pt x="2385" y="5"/>
                  </a:moveTo>
                  <a:lnTo>
                    <a:pt x="2441" y="5"/>
                  </a:lnTo>
                  <a:moveTo>
                    <a:pt x="2498" y="5"/>
                  </a:moveTo>
                  <a:lnTo>
                    <a:pt x="2555" y="5"/>
                  </a:lnTo>
                  <a:moveTo>
                    <a:pt x="2612" y="5"/>
                  </a:moveTo>
                  <a:lnTo>
                    <a:pt x="2668" y="5"/>
                  </a:lnTo>
                  <a:moveTo>
                    <a:pt x="2725" y="5"/>
                  </a:moveTo>
                  <a:lnTo>
                    <a:pt x="2782" y="5"/>
                  </a:lnTo>
                  <a:moveTo>
                    <a:pt x="2839" y="5"/>
                  </a:moveTo>
                  <a:lnTo>
                    <a:pt x="2895" y="5"/>
                  </a:lnTo>
                  <a:moveTo>
                    <a:pt x="2952" y="5"/>
                  </a:moveTo>
                  <a:lnTo>
                    <a:pt x="3009" y="5"/>
                  </a:lnTo>
                  <a:moveTo>
                    <a:pt x="3066" y="5"/>
                  </a:moveTo>
                  <a:lnTo>
                    <a:pt x="3122" y="5"/>
                  </a:lnTo>
                  <a:moveTo>
                    <a:pt x="3179" y="5"/>
                  </a:moveTo>
                  <a:lnTo>
                    <a:pt x="3236" y="5"/>
                  </a:lnTo>
                  <a:moveTo>
                    <a:pt x="3293" y="5"/>
                  </a:moveTo>
                  <a:lnTo>
                    <a:pt x="3349" y="7"/>
                  </a:lnTo>
                  <a:moveTo>
                    <a:pt x="3406" y="7"/>
                  </a:moveTo>
                  <a:lnTo>
                    <a:pt x="3463" y="7"/>
                  </a:lnTo>
                  <a:moveTo>
                    <a:pt x="3520" y="7"/>
                  </a:moveTo>
                  <a:lnTo>
                    <a:pt x="3577" y="7"/>
                  </a:lnTo>
                  <a:moveTo>
                    <a:pt x="3633" y="7"/>
                  </a:moveTo>
                  <a:lnTo>
                    <a:pt x="3690" y="7"/>
                  </a:lnTo>
                  <a:moveTo>
                    <a:pt x="3747" y="7"/>
                  </a:moveTo>
                  <a:lnTo>
                    <a:pt x="3804" y="7"/>
                  </a:lnTo>
                  <a:moveTo>
                    <a:pt x="3860" y="7"/>
                  </a:moveTo>
                  <a:lnTo>
                    <a:pt x="3917" y="7"/>
                  </a:lnTo>
                  <a:moveTo>
                    <a:pt x="3974" y="7"/>
                  </a:moveTo>
                  <a:lnTo>
                    <a:pt x="4031" y="7"/>
                  </a:lnTo>
                  <a:moveTo>
                    <a:pt x="4087" y="7"/>
                  </a:moveTo>
                  <a:lnTo>
                    <a:pt x="4144" y="7"/>
                  </a:lnTo>
                  <a:moveTo>
                    <a:pt x="4201" y="7"/>
                  </a:moveTo>
                  <a:lnTo>
                    <a:pt x="4258" y="7"/>
                  </a:lnTo>
                  <a:moveTo>
                    <a:pt x="4314" y="7"/>
                  </a:moveTo>
                  <a:lnTo>
                    <a:pt x="4371" y="7"/>
                  </a:lnTo>
                  <a:moveTo>
                    <a:pt x="4428" y="7"/>
                  </a:moveTo>
                  <a:lnTo>
                    <a:pt x="4485" y="7"/>
                  </a:lnTo>
                  <a:moveTo>
                    <a:pt x="4542" y="7"/>
                  </a:moveTo>
                  <a:lnTo>
                    <a:pt x="4598" y="7"/>
                  </a:lnTo>
                  <a:moveTo>
                    <a:pt x="4655" y="7"/>
                  </a:moveTo>
                  <a:lnTo>
                    <a:pt x="4712" y="10"/>
                  </a:lnTo>
                  <a:moveTo>
                    <a:pt x="4769" y="10"/>
                  </a:moveTo>
                  <a:lnTo>
                    <a:pt x="4825" y="10"/>
                  </a:lnTo>
                  <a:moveTo>
                    <a:pt x="4882" y="10"/>
                  </a:moveTo>
                  <a:lnTo>
                    <a:pt x="4939" y="10"/>
                  </a:lnTo>
                  <a:moveTo>
                    <a:pt x="4996" y="10"/>
                  </a:moveTo>
                  <a:lnTo>
                    <a:pt x="5052" y="10"/>
                  </a:lnTo>
                  <a:moveTo>
                    <a:pt x="5109" y="10"/>
                  </a:moveTo>
                  <a:lnTo>
                    <a:pt x="5166" y="10"/>
                  </a:lnTo>
                  <a:moveTo>
                    <a:pt x="5223" y="10"/>
                  </a:moveTo>
                  <a:lnTo>
                    <a:pt x="5279" y="10"/>
                  </a:lnTo>
                  <a:moveTo>
                    <a:pt x="5336" y="10"/>
                  </a:moveTo>
                  <a:lnTo>
                    <a:pt x="5393" y="10"/>
                  </a:lnTo>
                  <a:moveTo>
                    <a:pt x="5450" y="10"/>
                  </a:moveTo>
                  <a:lnTo>
                    <a:pt x="5506" y="10"/>
                  </a:lnTo>
                  <a:moveTo>
                    <a:pt x="5563" y="10"/>
                  </a:moveTo>
                  <a:lnTo>
                    <a:pt x="5620" y="10"/>
                  </a:lnTo>
                  <a:moveTo>
                    <a:pt x="5677" y="10"/>
                  </a:moveTo>
                  <a:lnTo>
                    <a:pt x="5734" y="10"/>
                  </a:lnTo>
                  <a:moveTo>
                    <a:pt x="5790" y="10"/>
                  </a:moveTo>
                  <a:lnTo>
                    <a:pt x="5847" y="10"/>
                  </a:lnTo>
                  <a:moveTo>
                    <a:pt x="5904" y="10"/>
                  </a:moveTo>
                  <a:lnTo>
                    <a:pt x="5961" y="10"/>
                  </a:lnTo>
                  <a:moveTo>
                    <a:pt x="6017" y="12"/>
                  </a:moveTo>
                  <a:lnTo>
                    <a:pt x="6074" y="12"/>
                  </a:lnTo>
                  <a:moveTo>
                    <a:pt x="6131" y="12"/>
                  </a:moveTo>
                  <a:lnTo>
                    <a:pt x="6188" y="12"/>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2"/>
            <p:cNvSpPr>
              <a:spLocks noChangeArrowheads="1"/>
            </p:cNvSpPr>
            <p:nvPr/>
          </p:nvSpPr>
          <p:spPr bwMode="auto">
            <a:xfrm>
              <a:off x="3951" y="3274"/>
              <a:ext cx="107" cy="119"/>
            </a:xfrm>
            <a:prstGeom prst="rect">
              <a:avLst/>
            </a:prstGeom>
            <a:solidFill>
              <a:srgbClr val="FDFDFE"/>
            </a:solidFill>
            <a:ln w="793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3"/>
            <p:cNvSpPr>
              <a:spLocks noChangeArrowheads="1"/>
            </p:cNvSpPr>
            <p:nvPr/>
          </p:nvSpPr>
          <p:spPr bwMode="auto">
            <a:xfrm>
              <a:off x="1567" y="3291"/>
              <a:ext cx="104" cy="119"/>
            </a:xfrm>
            <a:prstGeom prst="rect">
              <a:avLst/>
            </a:prstGeom>
            <a:solidFill>
              <a:srgbClr val="FDFDFE"/>
            </a:solidFill>
            <a:ln w="793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4"/>
            <p:cNvSpPr>
              <a:spLocks noChangeArrowheads="1"/>
            </p:cNvSpPr>
            <p:nvPr/>
          </p:nvSpPr>
          <p:spPr bwMode="auto">
            <a:xfrm>
              <a:off x="2475" y="18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5"/>
            <p:cNvSpPr>
              <a:spLocks noChangeArrowheads="1"/>
            </p:cNvSpPr>
            <p:nvPr/>
          </p:nvSpPr>
          <p:spPr bwMode="auto">
            <a:xfrm>
              <a:off x="2556" y="18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16"/>
            <p:cNvSpPr>
              <a:spLocks noChangeArrowheads="1"/>
            </p:cNvSpPr>
            <p:nvPr/>
          </p:nvSpPr>
          <p:spPr bwMode="auto">
            <a:xfrm>
              <a:off x="2620" y="18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8"/>
            <p:cNvSpPr>
              <a:spLocks noChangeArrowheads="1"/>
            </p:cNvSpPr>
            <p:nvPr/>
          </p:nvSpPr>
          <p:spPr bwMode="auto">
            <a:xfrm>
              <a:off x="2728" y="182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19"/>
            <p:cNvSpPr>
              <a:spLocks noChangeArrowheads="1"/>
            </p:cNvSpPr>
            <p:nvPr/>
          </p:nvSpPr>
          <p:spPr bwMode="auto">
            <a:xfrm>
              <a:off x="4332" y="1533"/>
              <a:ext cx="116"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0"/>
            <p:cNvSpPr>
              <a:spLocks noChangeArrowheads="1"/>
            </p:cNvSpPr>
            <p:nvPr/>
          </p:nvSpPr>
          <p:spPr bwMode="auto">
            <a:xfrm>
              <a:off x="4391" y="1533"/>
              <a:ext cx="90"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1"/>
            <p:cNvSpPr>
              <a:spLocks noChangeArrowheads="1"/>
            </p:cNvSpPr>
            <p:nvPr/>
          </p:nvSpPr>
          <p:spPr bwMode="auto">
            <a:xfrm>
              <a:off x="4427" y="1533"/>
              <a:ext cx="51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00"/>
                  </a:solidFill>
                  <a:effectLst/>
                  <a:latin typeface="Times New Roman" panose="02020603050405020304" pitchFamily="18" charset="0"/>
                </a:rPr>
                <a:t>oposed</a:t>
              </a:r>
              <a:r>
                <a:rPr kumimoji="0" lang="en-US" altLang="en-US" sz="1400" b="0" i="0" u="none" strike="noStrike" cap="none" normalizeH="0" baseline="0" dirty="0">
                  <a:ln>
                    <a:noFill/>
                  </a:ln>
                  <a:solidFill>
                    <a:srgbClr val="000000"/>
                  </a:solidFill>
                  <a:effectLst/>
                  <a:latin typeface="Times New Roman" panose="02020603050405020304" pitchFamily="18" charset="0"/>
                </a:rPr>
                <a:t> 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2"/>
            <p:cNvSpPr>
              <a:spLocks noChangeArrowheads="1"/>
            </p:cNvSpPr>
            <p:nvPr/>
          </p:nvSpPr>
          <p:spPr bwMode="auto">
            <a:xfrm>
              <a:off x="4856" y="1530"/>
              <a:ext cx="90"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imes New Roman" panose="02020603050405020304" pitchFamily="18" charset="0"/>
                </a:rPr>
                <a:t>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3"/>
            <p:cNvSpPr>
              <a:spLocks noChangeArrowheads="1"/>
            </p:cNvSpPr>
            <p:nvPr/>
          </p:nvSpPr>
          <p:spPr bwMode="auto">
            <a:xfrm>
              <a:off x="4901" y="1533"/>
              <a:ext cx="367"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000000"/>
                  </a:solidFill>
                  <a:effectLst/>
                  <a:latin typeface="Times New Roman" panose="02020603050405020304" pitchFamily="18" charset="0"/>
                </a:rPr>
                <a:t>ainage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4"/>
            <p:cNvSpPr>
              <a:spLocks noChangeArrowheads="1"/>
            </p:cNvSpPr>
            <p:nvPr/>
          </p:nvSpPr>
          <p:spPr bwMode="auto">
            <a:xfrm>
              <a:off x="5261" y="1533"/>
              <a:ext cx="137"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5"/>
            <p:cNvSpPr>
              <a:spLocks noChangeArrowheads="1"/>
            </p:cNvSpPr>
            <p:nvPr/>
          </p:nvSpPr>
          <p:spPr bwMode="auto">
            <a:xfrm>
              <a:off x="5330" y="1533"/>
              <a:ext cx="90"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6"/>
            <p:cNvSpPr>
              <a:spLocks noChangeArrowheads="1"/>
            </p:cNvSpPr>
            <p:nvPr/>
          </p:nvSpPr>
          <p:spPr bwMode="auto">
            <a:xfrm>
              <a:off x="5366" y="1533"/>
              <a:ext cx="15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ea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7"/>
            <p:cNvSpPr>
              <a:spLocks noChangeArrowheads="1"/>
            </p:cNvSpPr>
            <p:nvPr/>
          </p:nvSpPr>
          <p:spPr bwMode="auto">
            <a:xfrm>
              <a:off x="3838" y="3454"/>
              <a:ext cx="3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POI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Freeform 28"/>
            <p:cNvSpPr>
              <a:spLocks/>
            </p:cNvSpPr>
            <p:nvPr/>
          </p:nvSpPr>
          <p:spPr bwMode="auto">
            <a:xfrm>
              <a:off x="4017" y="2564"/>
              <a:ext cx="729" cy="421"/>
            </a:xfrm>
            <a:custGeom>
              <a:avLst/>
              <a:gdLst>
                <a:gd name="T0" fmla="*/ 240 w 308"/>
                <a:gd name="T1" fmla="*/ 178 h 178"/>
                <a:gd name="T2" fmla="*/ 68 w 308"/>
                <a:gd name="T3" fmla="*/ 178 h 178"/>
                <a:gd name="T4" fmla="*/ 0 w 308"/>
                <a:gd name="T5" fmla="*/ 110 h 178"/>
                <a:gd name="T6" fmla="*/ 0 w 308"/>
                <a:gd name="T7" fmla="*/ 68 h 178"/>
                <a:gd name="T8" fmla="*/ 68 w 308"/>
                <a:gd name="T9" fmla="*/ 0 h 178"/>
                <a:gd name="T10" fmla="*/ 240 w 308"/>
                <a:gd name="T11" fmla="*/ 0 h 178"/>
                <a:gd name="T12" fmla="*/ 308 w 308"/>
                <a:gd name="T13" fmla="*/ 68 h 178"/>
                <a:gd name="T14" fmla="*/ 308 w 308"/>
                <a:gd name="T15" fmla="*/ 110 h 178"/>
                <a:gd name="T16" fmla="*/ 240 w 308"/>
                <a:gd name="T17" fmla="*/ 178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 h="178">
                  <a:moveTo>
                    <a:pt x="240" y="178"/>
                  </a:moveTo>
                  <a:cubicBezTo>
                    <a:pt x="68" y="178"/>
                    <a:pt x="68" y="178"/>
                    <a:pt x="68" y="178"/>
                  </a:cubicBezTo>
                  <a:cubicBezTo>
                    <a:pt x="30" y="178"/>
                    <a:pt x="0" y="147"/>
                    <a:pt x="0" y="110"/>
                  </a:cubicBezTo>
                  <a:cubicBezTo>
                    <a:pt x="0" y="68"/>
                    <a:pt x="0" y="68"/>
                    <a:pt x="0" y="68"/>
                  </a:cubicBezTo>
                  <a:cubicBezTo>
                    <a:pt x="0" y="31"/>
                    <a:pt x="30" y="0"/>
                    <a:pt x="68" y="0"/>
                  </a:cubicBezTo>
                  <a:cubicBezTo>
                    <a:pt x="240" y="0"/>
                    <a:pt x="240" y="0"/>
                    <a:pt x="240" y="0"/>
                  </a:cubicBezTo>
                  <a:cubicBezTo>
                    <a:pt x="278" y="0"/>
                    <a:pt x="308" y="31"/>
                    <a:pt x="308" y="68"/>
                  </a:cubicBezTo>
                  <a:cubicBezTo>
                    <a:pt x="308" y="110"/>
                    <a:pt x="308" y="110"/>
                    <a:pt x="308" y="110"/>
                  </a:cubicBezTo>
                  <a:cubicBezTo>
                    <a:pt x="308" y="147"/>
                    <a:pt x="278" y="178"/>
                    <a:pt x="240" y="178"/>
                  </a:cubicBezTo>
                  <a:close/>
                </a:path>
              </a:pathLst>
            </a:custGeom>
            <a:solidFill>
              <a:srgbClr val="5793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p:cNvSpPr>
              <a:spLocks noChangeArrowheads="1"/>
            </p:cNvSpPr>
            <p:nvPr/>
          </p:nvSpPr>
          <p:spPr bwMode="auto">
            <a:xfrm>
              <a:off x="1541" y="3461"/>
              <a:ext cx="33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0000"/>
                  </a:solidFill>
                  <a:effectLst/>
                  <a:latin typeface="Times New Roman" panose="02020603050405020304" pitchFamily="18" charset="0"/>
                </a:rPr>
                <a:t>POI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Freeform 30"/>
            <p:cNvSpPr>
              <a:spLocks/>
            </p:cNvSpPr>
            <p:nvPr/>
          </p:nvSpPr>
          <p:spPr bwMode="auto">
            <a:xfrm>
              <a:off x="4150" y="1912"/>
              <a:ext cx="0" cy="540"/>
            </a:xfrm>
            <a:custGeom>
              <a:avLst/>
              <a:gdLst>
                <a:gd name="T0" fmla="*/ 0 h 540"/>
                <a:gd name="T1" fmla="*/ 540 h 540"/>
                <a:gd name="T2" fmla="*/ 0 h 540"/>
              </a:gdLst>
              <a:ahLst/>
              <a:cxnLst>
                <a:cxn ang="0">
                  <a:pos x="0" y="T0"/>
                </a:cxn>
                <a:cxn ang="0">
                  <a:pos x="0" y="T1"/>
                </a:cxn>
                <a:cxn ang="0">
                  <a:pos x="0" y="T2"/>
                </a:cxn>
              </a:cxnLst>
              <a:rect l="0" t="0" r="r" b="b"/>
              <a:pathLst>
                <a:path h="540">
                  <a:moveTo>
                    <a:pt x="0" y="0"/>
                  </a:moveTo>
                  <a:lnTo>
                    <a:pt x="0" y="54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Line 31"/>
            <p:cNvSpPr>
              <a:spLocks noChangeShapeType="1"/>
            </p:cNvSpPr>
            <p:nvPr/>
          </p:nvSpPr>
          <p:spPr bwMode="auto">
            <a:xfrm>
              <a:off x="4150" y="1912"/>
              <a:ext cx="0" cy="54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Line 32"/>
            <p:cNvSpPr>
              <a:spLocks noChangeShapeType="1"/>
            </p:cNvSpPr>
            <p:nvPr/>
          </p:nvSpPr>
          <p:spPr bwMode="auto">
            <a:xfrm flipH="1">
              <a:off x="4826" y="1498"/>
              <a:ext cx="991" cy="973"/>
            </a:xfrm>
            <a:prstGeom prst="line">
              <a:avLst/>
            </a:prstGeom>
            <a:noFill/>
            <a:ln w="1587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33"/>
            <p:cNvSpPr>
              <a:spLocks/>
            </p:cNvSpPr>
            <p:nvPr/>
          </p:nvSpPr>
          <p:spPr bwMode="auto">
            <a:xfrm>
              <a:off x="4786" y="2422"/>
              <a:ext cx="90" cy="90"/>
            </a:xfrm>
            <a:custGeom>
              <a:avLst/>
              <a:gdLst>
                <a:gd name="T0" fmla="*/ 0 w 38"/>
                <a:gd name="T1" fmla="*/ 38 h 38"/>
                <a:gd name="T2" fmla="*/ 11 w 38"/>
                <a:gd name="T3" fmla="*/ 0 h 38"/>
                <a:gd name="T4" fmla="*/ 19 w 38"/>
                <a:gd name="T5" fmla="*/ 19 h 38"/>
                <a:gd name="T6" fmla="*/ 38 w 38"/>
                <a:gd name="T7" fmla="*/ 28 h 38"/>
                <a:gd name="T8" fmla="*/ 0 w 38"/>
                <a:gd name="T9" fmla="*/ 38 h 38"/>
              </a:gdLst>
              <a:ahLst/>
              <a:cxnLst>
                <a:cxn ang="0">
                  <a:pos x="T0" y="T1"/>
                </a:cxn>
                <a:cxn ang="0">
                  <a:pos x="T2" y="T3"/>
                </a:cxn>
                <a:cxn ang="0">
                  <a:pos x="T4" y="T5"/>
                </a:cxn>
                <a:cxn ang="0">
                  <a:pos x="T6" y="T7"/>
                </a:cxn>
                <a:cxn ang="0">
                  <a:pos x="T8" y="T9"/>
                </a:cxn>
              </a:cxnLst>
              <a:rect l="0" t="0" r="r" b="b"/>
              <a:pathLst>
                <a:path w="38" h="38">
                  <a:moveTo>
                    <a:pt x="0" y="38"/>
                  </a:moveTo>
                  <a:cubicBezTo>
                    <a:pt x="5" y="27"/>
                    <a:pt x="10" y="12"/>
                    <a:pt x="11" y="0"/>
                  </a:cubicBezTo>
                  <a:cubicBezTo>
                    <a:pt x="19" y="19"/>
                    <a:pt x="19" y="19"/>
                    <a:pt x="19" y="19"/>
                  </a:cubicBezTo>
                  <a:cubicBezTo>
                    <a:pt x="38" y="28"/>
                    <a:pt x="38" y="28"/>
                    <a:pt x="38" y="28"/>
                  </a:cubicBezTo>
                  <a:cubicBezTo>
                    <a:pt x="26" y="28"/>
                    <a:pt x="11" y="33"/>
                    <a:pt x="0" y="3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Line 34"/>
            <p:cNvSpPr>
              <a:spLocks noChangeShapeType="1"/>
            </p:cNvSpPr>
            <p:nvPr/>
          </p:nvSpPr>
          <p:spPr bwMode="auto">
            <a:xfrm flipH="1">
              <a:off x="4926" y="2497"/>
              <a:ext cx="780" cy="228"/>
            </a:xfrm>
            <a:prstGeom prst="line">
              <a:avLst/>
            </a:prstGeom>
            <a:noFill/>
            <a:ln w="1587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35"/>
            <p:cNvSpPr>
              <a:spLocks/>
            </p:cNvSpPr>
            <p:nvPr/>
          </p:nvSpPr>
          <p:spPr bwMode="auto">
            <a:xfrm>
              <a:off x="4871" y="2675"/>
              <a:ext cx="90" cy="88"/>
            </a:xfrm>
            <a:custGeom>
              <a:avLst/>
              <a:gdLst>
                <a:gd name="T0" fmla="*/ 0 w 38"/>
                <a:gd name="T1" fmla="*/ 28 h 37"/>
                <a:gd name="T2" fmla="*/ 28 w 38"/>
                <a:gd name="T3" fmla="*/ 0 h 37"/>
                <a:gd name="T4" fmla="*/ 26 w 38"/>
                <a:gd name="T5" fmla="*/ 20 h 37"/>
                <a:gd name="T6" fmla="*/ 38 w 38"/>
                <a:gd name="T7" fmla="*/ 37 h 37"/>
                <a:gd name="T8" fmla="*/ 0 w 38"/>
                <a:gd name="T9" fmla="*/ 28 h 37"/>
              </a:gdLst>
              <a:ahLst/>
              <a:cxnLst>
                <a:cxn ang="0">
                  <a:pos x="T0" y="T1"/>
                </a:cxn>
                <a:cxn ang="0">
                  <a:pos x="T2" y="T3"/>
                </a:cxn>
                <a:cxn ang="0">
                  <a:pos x="T4" y="T5"/>
                </a:cxn>
                <a:cxn ang="0">
                  <a:pos x="T6" y="T7"/>
                </a:cxn>
                <a:cxn ang="0">
                  <a:pos x="T8" y="T9"/>
                </a:cxn>
              </a:cxnLst>
              <a:rect l="0" t="0" r="r" b="b"/>
              <a:pathLst>
                <a:path w="38" h="37">
                  <a:moveTo>
                    <a:pt x="0" y="28"/>
                  </a:moveTo>
                  <a:cubicBezTo>
                    <a:pt x="10" y="21"/>
                    <a:pt x="21" y="10"/>
                    <a:pt x="28" y="0"/>
                  </a:cubicBezTo>
                  <a:cubicBezTo>
                    <a:pt x="26" y="20"/>
                    <a:pt x="26" y="20"/>
                    <a:pt x="26" y="20"/>
                  </a:cubicBezTo>
                  <a:cubicBezTo>
                    <a:pt x="38" y="37"/>
                    <a:pt x="38" y="37"/>
                    <a:pt x="38" y="37"/>
                  </a:cubicBezTo>
                  <a:cubicBezTo>
                    <a:pt x="28" y="32"/>
                    <a:pt x="12" y="29"/>
                    <a:pt x="0" y="2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Line 36"/>
            <p:cNvSpPr>
              <a:spLocks noChangeShapeType="1"/>
            </p:cNvSpPr>
            <p:nvPr/>
          </p:nvSpPr>
          <p:spPr bwMode="auto">
            <a:xfrm flipH="1">
              <a:off x="4949" y="2933"/>
              <a:ext cx="882" cy="5"/>
            </a:xfrm>
            <a:prstGeom prst="line">
              <a:avLst/>
            </a:prstGeom>
            <a:noFill/>
            <a:ln w="1587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p:cNvSpPr>
            <p:nvPr/>
          </p:nvSpPr>
          <p:spPr bwMode="auto">
            <a:xfrm>
              <a:off x="4890" y="2893"/>
              <a:ext cx="83" cy="90"/>
            </a:xfrm>
            <a:custGeom>
              <a:avLst/>
              <a:gdLst>
                <a:gd name="T0" fmla="*/ 0 w 35"/>
                <a:gd name="T1" fmla="*/ 19 h 38"/>
                <a:gd name="T2" fmla="*/ 35 w 35"/>
                <a:gd name="T3" fmla="*/ 0 h 38"/>
                <a:gd name="T4" fmla="*/ 28 w 35"/>
                <a:gd name="T5" fmla="*/ 19 h 38"/>
                <a:gd name="T6" fmla="*/ 35 w 35"/>
                <a:gd name="T7" fmla="*/ 38 h 38"/>
                <a:gd name="T8" fmla="*/ 0 w 35"/>
                <a:gd name="T9" fmla="*/ 19 h 38"/>
              </a:gdLst>
              <a:ahLst/>
              <a:cxnLst>
                <a:cxn ang="0">
                  <a:pos x="T0" y="T1"/>
                </a:cxn>
                <a:cxn ang="0">
                  <a:pos x="T2" y="T3"/>
                </a:cxn>
                <a:cxn ang="0">
                  <a:pos x="T4" y="T5"/>
                </a:cxn>
                <a:cxn ang="0">
                  <a:pos x="T6" y="T7"/>
                </a:cxn>
                <a:cxn ang="0">
                  <a:pos x="T8" y="T9"/>
                </a:cxn>
              </a:cxnLst>
              <a:rect l="0" t="0" r="r" b="b"/>
              <a:pathLst>
                <a:path w="35" h="38">
                  <a:moveTo>
                    <a:pt x="0" y="19"/>
                  </a:moveTo>
                  <a:cubicBezTo>
                    <a:pt x="12" y="15"/>
                    <a:pt x="26" y="8"/>
                    <a:pt x="35" y="0"/>
                  </a:cubicBezTo>
                  <a:cubicBezTo>
                    <a:pt x="28" y="19"/>
                    <a:pt x="28" y="19"/>
                    <a:pt x="28" y="19"/>
                  </a:cubicBezTo>
                  <a:cubicBezTo>
                    <a:pt x="35" y="38"/>
                    <a:pt x="35" y="38"/>
                    <a:pt x="35" y="38"/>
                  </a:cubicBezTo>
                  <a:cubicBezTo>
                    <a:pt x="26" y="31"/>
                    <a:pt x="12" y="24"/>
                    <a:pt x="0" y="1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38"/>
            <p:cNvSpPr>
              <a:spLocks noChangeShapeType="1"/>
            </p:cNvSpPr>
            <p:nvPr/>
          </p:nvSpPr>
          <p:spPr bwMode="auto">
            <a:xfrm>
              <a:off x="4346" y="1905"/>
              <a:ext cx="0" cy="524"/>
            </a:xfrm>
            <a:prstGeom prst="line">
              <a:avLst/>
            </a:prstGeom>
            <a:noFill/>
            <a:ln w="15875"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39"/>
            <p:cNvSpPr>
              <a:spLocks/>
            </p:cNvSpPr>
            <p:nvPr/>
          </p:nvSpPr>
          <p:spPr bwMode="auto">
            <a:xfrm>
              <a:off x="4301" y="2405"/>
              <a:ext cx="90" cy="81"/>
            </a:xfrm>
            <a:custGeom>
              <a:avLst/>
              <a:gdLst>
                <a:gd name="T0" fmla="*/ 19 w 38"/>
                <a:gd name="T1" fmla="*/ 34 h 34"/>
                <a:gd name="T2" fmla="*/ 0 w 38"/>
                <a:gd name="T3" fmla="*/ 0 h 34"/>
                <a:gd name="T4" fmla="*/ 19 w 38"/>
                <a:gd name="T5" fmla="*/ 6 h 34"/>
                <a:gd name="T6" fmla="*/ 38 w 38"/>
                <a:gd name="T7" fmla="*/ 0 h 34"/>
                <a:gd name="T8" fmla="*/ 19 w 38"/>
                <a:gd name="T9" fmla="*/ 34 h 34"/>
              </a:gdLst>
              <a:ahLst/>
              <a:cxnLst>
                <a:cxn ang="0">
                  <a:pos x="T0" y="T1"/>
                </a:cxn>
                <a:cxn ang="0">
                  <a:pos x="T2" y="T3"/>
                </a:cxn>
                <a:cxn ang="0">
                  <a:pos x="T4" y="T5"/>
                </a:cxn>
                <a:cxn ang="0">
                  <a:pos x="T6" y="T7"/>
                </a:cxn>
                <a:cxn ang="0">
                  <a:pos x="T8" y="T9"/>
                </a:cxn>
              </a:cxnLst>
              <a:rect l="0" t="0" r="r" b="b"/>
              <a:pathLst>
                <a:path w="38" h="34">
                  <a:moveTo>
                    <a:pt x="19" y="34"/>
                  </a:moveTo>
                  <a:cubicBezTo>
                    <a:pt x="15" y="22"/>
                    <a:pt x="7" y="8"/>
                    <a:pt x="0" y="0"/>
                  </a:cubicBezTo>
                  <a:cubicBezTo>
                    <a:pt x="19" y="6"/>
                    <a:pt x="19" y="6"/>
                    <a:pt x="19" y="6"/>
                  </a:cubicBezTo>
                  <a:cubicBezTo>
                    <a:pt x="38" y="0"/>
                    <a:pt x="38" y="0"/>
                    <a:pt x="38" y="0"/>
                  </a:cubicBezTo>
                  <a:cubicBezTo>
                    <a:pt x="30" y="8"/>
                    <a:pt x="23" y="22"/>
                    <a:pt x="19"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40"/>
            <p:cNvSpPr>
              <a:spLocks noChangeShapeType="1"/>
            </p:cNvSpPr>
            <p:nvPr/>
          </p:nvSpPr>
          <p:spPr bwMode="auto">
            <a:xfrm flipH="1">
              <a:off x="4010" y="2945"/>
              <a:ext cx="67" cy="311"/>
            </a:xfrm>
            <a:prstGeom prst="line">
              <a:avLst/>
            </a:prstGeom>
            <a:noFill/>
            <a:ln w="444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p:txBody>
          <a:bodyPr/>
          <a:lstStyle/>
          <a:p>
            <a:r>
              <a:rPr lang="en-US" b="1" dirty="0"/>
              <a:t>POI: Proposed Conditions</a:t>
            </a:r>
          </a:p>
        </p:txBody>
      </p:sp>
      <p:sp>
        <p:nvSpPr>
          <p:cNvPr id="5" name="Content Placeholder 4"/>
          <p:cNvSpPr>
            <a:spLocks noGrp="1"/>
          </p:cNvSpPr>
          <p:nvPr>
            <p:ph idx="1"/>
          </p:nvPr>
        </p:nvSpPr>
        <p:spPr>
          <a:xfrm>
            <a:off x="1097280" y="1845734"/>
            <a:ext cx="5009322" cy="4023360"/>
          </a:xfrm>
        </p:spPr>
        <p:txBody>
          <a:bodyPr>
            <a:normAutofit/>
          </a:bodyPr>
          <a:lstStyle/>
          <a:p>
            <a:pPr>
              <a:buFont typeface="Arial" panose="020B0604020202020204" pitchFamily="34" charset="0"/>
              <a:buChar char="•"/>
            </a:pPr>
            <a:r>
              <a:rPr lang="en-US" sz="2800" dirty="0"/>
              <a:t>Peak Evaluation based on site</a:t>
            </a:r>
          </a:p>
          <a:p>
            <a:pPr>
              <a:buFont typeface="Arial" panose="020B0604020202020204" pitchFamily="34" charset="0"/>
              <a:buChar char="•"/>
            </a:pPr>
            <a:r>
              <a:rPr lang="en-US" sz="2800" dirty="0"/>
              <a:t>Peak Reduction must be met for site AND</a:t>
            </a:r>
          </a:p>
          <a:p>
            <a:pPr lvl="1">
              <a:buFont typeface="Arial" panose="020B0604020202020204" pitchFamily="34" charset="0"/>
              <a:buChar char="•"/>
            </a:pPr>
            <a:r>
              <a:rPr lang="en-US" sz="2400" dirty="0"/>
              <a:t>Maintain or reduce quantities at POI 1 for drainage capacity OR</a:t>
            </a:r>
          </a:p>
          <a:p>
            <a:pPr lvl="1">
              <a:buFont typeface="Arial" panose="020B0604020202020204" pitchFamily="34" charset="0"/>
              <a:buChar char="•"/>
            </a:pPr>
            <a:r>
              <a:rPr lang="en-US" sz="2400" dirty="0"/>
              <a:t>Evaluate drainage system capacity from POI 1 to POI 2</a:t>
            </a:r>
          </a:p>
        </p:txBody>
      </p:sp>
    </p:spTree>
    <p:extLst>
      <p:ext uri="{BB962C8B-B14F-4D97-AF65-F5344CB8AC3E}">
        <p14:creationId xmlns:p14="http://schemas.microsoft.com/office/powerpoint/2010/main" val="353499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0" dirty="0"/>
              <a:t>Issues: New Discharge</a:t>
            </a:r>
            <a:r>
              <a:rPr lang="en-US" b="1" dirty="0"/>
              <a:t> to NJDOT System</a:t>
            </a:r>
          </a:p>
        </p:txBody>
      </p:sp>
      <p:sp>
        <p:nvSpPr>
          <p:cNvPr id="3" name="Content Placeholder 2"/>
          <p:cNvSpPr>
            <a:spLocks noGrp="1"/>
          </p:cNvSpPr>
          <p:nvPr>
            <p:ph idx="1"/>
          </p:nvPr>
        </p:nvSpPr>
        <p:spPr>
          <a:xfrm>
            <a:off x="1097280" y="1845734"/>
            <a:ext cx="4000759" cy="4023360"/>
          </a:xfrm>
        </p:spPr>
        <p:txBody>
          <a:bodyPr>
            <a:normAutofit/>
          </a:bodyPr>
          <a:lstStyle/>
          <a:p>
            <a:pPr marL="0" indent="0">
              <a:buNone/>
            </a:pPr>
            <a:endParaRPr lang="en-US" dirty="0"/>
          </a:p>
          <a:p>
            <a:pPr marL="344488" lvl="1" indent="-225425">
              <a:buFont typeface="Arial" panose="020B0604020202020204" pitchFamily="34" charset="0"/>
              <a:buChar char="•"/>
            </a:pPr>
            <a:r>
              <a:rPr lang="en-US" sz="2800" dirty="0"/>
              <a:t>Existing drainage patterns to be maintained</a:t>
            </a:r>
          </a:p>
          <a:p>
            <a:pPr marL="344488" lvl="1" indent="-225425">
              <a:buFont typeface="Arial" panose="020B0604020202020204" pitchFamily="34" charset="0"/>
              <a:buChar char="•"/>
            </a:pPr>
            <a:endParaRPr lang="en-US" sz="2800" dirty="0"/>
          </a:p>
          <a:p>
            <a:pPr marL="344488" lvl="1" indent="-225425">
              <a:buFont typeface="Arial" panose="020B0604020202020204" pitchFamily="34" charset="0"/>
              <a:buChar char="•"/>
            </a:pPr>
            <a:r>
              <a:rPr lang="en-US" sz="2800" dirty="0"/>
              <a:t>New discharges must be shown to be necessary</a:t>
            </a:r>
          </a:p>
          <a:p>
            <a:pPr lvl="1"/>
            <a:endParaRPr lang="en-US" sz="2600" dirty="0"/>
          </a:p>
          <a:p>
            <a:pPr lvl="2"/>
            <a:endParaRPr lang="en-US" sz="2200" dirty="0"/>
          </a:p>
          <a:p>
            <a:pPr lvl="1"/>
            <a:endParaRPr lang="en-US" dirty="0"/>
          </a:p>
          <a:p>
            <a:endParaRPr lang="en-US" dirty="0"/>
          </a:p>
        </p:txBody>
      </p:sp>
      <p:grpSp>
        <p:nvGrpSpPr>
          <p:cNvPr id="8" name="Group 7"/>
          <p:cNvGrpSpPr/>
          <p:nvPr/>
        </p:nvGrpSpPr>
        <p:grpSpPr>
          <a:xfrm>
            <a:off x="3921873" y="2491658"/>
            <a:ext cx="7790516" cy="3757031"/>
            <a:chOff x="3921873" y="2491658"/>
            <a:chExt cx="7790516" cy="3757031"/>
          </a:xfrm>
        </p:grpSpPr>
        <p:pic>
          <p:nvPicPr>
            <p:cNvPr id="5" name="Content Placeholder 3"/>
            <p:cNvPicPr>
              <a:picLocks noChangeAspect="1"/>
            </p:cNvPicPr>
            <p:nvPr/>
          </p:nvPicPr>
          <p:blipFill rotWithShape="1">
            <a:blip r:embed="rId3"/>
            <a:srcRect r="10249"/>
            <a:stretch/>
          </p:blipFill>
          <p:spPr>
            <a:xfrm>
              <a:off x="3921873" y="2491658"/>
              <a:ext cx="7790516" cy="3757031"/>
            </a:xfrm>
            <a:prstGeom prst="rect">
              <a:avLst/>
            </a:prstGeom>
          </p:spPr>
        </p:pic>
        <p:pic>
          <p:nvPicPr>
            <p:cNvPr id="6" name="Picture 5"/>
            <p:cNvPicPr>
              <a:picLocks noChangeAspect="1"/>
            </p:cNvPicPr>
            <p:nvPr/>
          </p:nvPicPr>
          <p:blipFill>
            <a:blip r:embed="rId4"/>
            <a:stretch>
              <a:fillRect/>
            </a:stretch>
          </p:blipFill>
          <p:spPr>
            <a:xfrm>
              <a:off x="8273845" y="5471652"/>
              <a:ext cx="358602" cy="200150"/>
            </a:xfrm>
            <a:prstGeom prst="rect">
              <a:avLst/>
            </a:prstGeom>
          </p:spPr>
        </p:pic>
        <p:sp>
          <p:nvSpPr>
            <p:cNvPr id="7" name="Rectangle 6"/>
            <p:cNvSpPr/>
            <p:nvPr/>
          </p:nvSpPr>
          <p:spPr>
            <a:xfrm>
              <a:off x="8177981" y="5671802"/>
              <a:ext cx="454466" cy="1972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2895329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1055</TotalTime>
  <Words>1909</Words>
  <Application>Microsoft Office PowerPoint</Application>
  <PresentationFormat>Widescreen</PresentationFormat>
  <Paragraphs>206</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Retrospect</vt:lpstr>
      <vt:lpstr>Hydrologic &amp; Hydraulic Reviews  for NJDOT Access, Drainage and Operations Permits April 5, 2017</vt:lpstr>
      <vt:lpstr>Major Access Permits &amp; Operations Permits  </vt:lpstr>
      <vt:lpstr>Stormwater Standards for Project Reviews that Impact DOT Drainage or Roadways</vt:lpstr>
      <vt:lpstr>Typical H&amp;H Issues on Access Permits</vt:lpstr>
      <vt:lpstr>Typical H&amp;H Issues on Access Permits</vt:lpstr>
      <vt:lpstr>H&amp;H Issues: Points of Interest</vt:lpstr>
      <vt:lpstr>POI: Existing Conditions</vt:lpstr>
      <vt:lpstr>POI: Proposed Conditions</vt:lpstr>
      <vt:lpstr>Issues: New Discharge to NJDOT System</vt:lpstr>
      <vt:lpstr>New Discharge to NJDOT</vt:lpstr>
      <vt:lpstr>Water Quantity</vt:lpstr>
      <vt:lpstr>Water Quality &amp; GW Recharge</vt:lpstr>
      <vt:lpstr>Typical H&amp;H Issues on Access Permits</vt:lpstr>
      <vt:lpstr>H&amp;H Issues: Infiltrating Basins</vt:lpstr>
      <vt:lpstr>Infiltration Issues</vt:lpstr>
      <vt:lpstr>Infiltration  Issues</vt:lpstr>
      <vt:lpstr>Groundwater Recharge</vt:lpstr>
      <vt:lpstr>Infiltration Issues: Groundwater Mounding</vt:lpstr>
      <vt:lpstr>Groundwater Mounding:  USGS</vt:lpstr>
      <vt:lpstr>Other Issues</vt:lpstr>
      <vt:lpstr>Other Issues</vt:lpstr>
      <vt:lpstr>Other Issues</vt:lpstr>
      <vt:lpstr>Contact Information - NJDOT H&amp;H Unit</vt:lpstr>
    </vt:vector>
  </TitlesOfParts>
  <Company>NJDOT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Blick, Sandra</dc:creator>
  <cp:lastModifiedBy>Lori Lee</cp:lastModifiedBy>
  <cp:revision>65</cp:revision>
  <cp:lastPrinted>2017-04-04T18:28:25Z</cp:lastPrinted>
  <dcterms:created xsi:type="dcterms:W3CDTF">2017-04-02T16:35:34Z</dcterms:created>
  <dcterms:modified xsi:type="dcterms:W3CDTF">2017-04-13T20:20:38Z</dcterms:modified>
</cp:coreProperties>
</file>